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  <p:sldMasterId id="2147483744" r:id="rId2"/>
  </p:sldMasterIdLst>
  <p:notesMasterIdLst>
    <p:notesMasterId r:id="rId42"/>
  </p:notesMasterIdLst>
  <p:sldIdLst>
    <p:sldId id="261" r:id="rId3"/>
    <p:sldId id="266" r:id="rId4"/>
    <p:sldId id="488" r:id="rId5"/>
    <p:sldId id="504" r:id="rId6"/>
    <p:sldId id="505" r:id="rId7"/>
    <p:sldId id="506" r:id="rId8"/>
    <p:sldId id="454" r:id="rId9"/>
    <p:sldId id="510" r:id="rId10"/>
    <p:sldId id="508" r:id="rId11"/>
    <p:sldId id="507" r:id="rId12"/>
    <p:sldId id="511" r:id="rId13"/>
    <p:sldId id="512" r:id="rId14"/>
    <p:sldId id="489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4" r:id="rId25"/>
    <p:sldId id="525" r:id="rId26"/>
    <p:sldId id="522" r:id="rId27"/>
    <p:sldId id="539" r:id="rId28"/>
    <p:sldId id="527" r:id="rId29"/>
    <p:sldId id="530" r:id="rId30"/>
    <p:sldId id="531" r:id="rId31"/>
    <p:sldId id="529" r:id="rId32"/>
    <p:sldId id="528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259" r:id="rId41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60B8"/>
    <a:srgbClr val="007BEA"/>
    <a:srgbClr val="006BCC"/>
    <a:srgbClr val="005DAF"/>
    <a:srgbClr val="00206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9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3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4988-622A-4E38-B987-E3B6CADA1F35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62497-B9E0-4DCF-B36A-E5E16266A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 userDrawn="1"/>
        </p:nvSpPr>
        <p:spPr>
          <a:xfrm>
            <a:off x="0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0" y="1108214"/>
            <a:ext cx="4149586" cy="414958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orte" panose="03060902040502070203" pitchFamily="66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7" name="한쪽 모서리가 둥근 사각형 26"/>
          <p:cNvSpPr/>
          <p:nvPr userDrawn="1"/>
        </p:nvSpPr>
        <p:spPr bwMode="white">
          <a:xfrm>
            <a:off x="2062162" y="765337"/>
            <a:ext cx="5019675" cy="4791075"/>
          </a:xfrm>
          <a:prstGeom prst="round1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72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8810625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03C1DBB5-A407-48C3-AF98-0B31E1A2E16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26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2C1987C1-2174-44A3-BEFB-3574260E1A1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8759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AE6D025-79D7-4122-9AE2-C25DF50E82D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28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C0360DC-CCD2-4E90-B07B-A0C7DC259B3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34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0509A91-8BF8-43B2-B64F-B03E1E24458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0132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163F7193-50E1-4AFE-BEBD-E34B7AD4FFB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8904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BA48D-E905-4C1A-A6AA-A5B77A385D6C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295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E0537F94-F03D-4F62-9DC6-29BEBA93D8B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1158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2020/10/31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247201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17415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한쪽 모서리가 잘린 사각형 11"/>
          <p:cNvSpPr/>
          <p:nvPr userDrawn="1"/>
        </p:nvSpPr>
        <p:spPr>
          <a:xfrm flipH="1">
            <a:off x="0" y="-4451"/>
            <a:ext cx="2990849" cy="6859276"/>
          </a:xfrm>
          <a:prstGeom prst="snip1Rect">
            <a:avLst>
              <a:gd name="adj" fmla="val 0"/>
            </a:avLst>
          </a:prstGeom>
          <a:gradFill>
            <a:gsLst>
              <a:gs pos="100000">
                <a:srgbClr val="005DB0"/>
              </a:gs>
              <a:gs pos="0">
                <a:srgbClr val="002060"/>
              </a:gs>
              <a:gs pos="100000">
                <a:srgbClr val="00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-1" y="819150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Contents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0" name="제목 29"/>
          <p:cNvSpPr>
            <a:spLocks noGrp="1"/>
          </p:cNvSpPr>
          <p:nvPr>
            <p:ph type="title" hasCustomPrompt="1"/>
          </p:nvPr>
        </p:nvSpPr>
        <p:spPr>
          <a:xfrm>
            <a:off x="3181350" y="1782821"/>
            <a:ext cx="5429250" cy="4160779"/>
          </a:xfrm>
        </p:spPr>
        <p:txBody>
          <a:bodyPr anchor="t">
            <a:normAutofit/>
          </a:bodyPr>
          <a:lstStyle>
            <a:lvl1pPr>
              <a:defRPr sz="3200" baseline="0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Chapter_1 </a:t>
            </a:r>
            <a:r>
              <a:rPr lang="ko-KR" altLang="en-US" dirty="0" err="1"/>
              <a:t>블라블라</a:t>
            </a:r>
            <a:endParaRPr lang="ko-KR" altLang="en-US" dirty="0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2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2001810"/>
            <a:ext cx="7872413" cy="1358900"/>
            <a:chOff x="0" y="2226448"/>
            <a:chExt cx="7872413" cy="1358900"/>
          </a:xfrm>
        </p:grpSpPr>
        <p:sp>
          <p:nvSpPr>
            <p:cNvPr id="12" name="한쪽 모서리가 잘린 사각형 11"/>
            <p:cNvSpPr/>
            <p:nvPr userDrawn="1"/>
          </p:nvSpPr>
          <p:spPr>
            <a:xfrm rot="10800000" flipH="1">
              <a:off x="0" y="2388373"/>
              <a:ext cx="7724776" cy="1196975"/>
            </a:xfrm>
            <a:prstGeom prst="snip1Rect">
              <a:avLst>
                <a:gd name="adj" fmla="val 24536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한쪽 모서리가 잘린 사각형 15"/>
            <p:cNvSpPr/>
            <p:nvPr userDrawn="1"/>
          </p:nvSpPr>
          <p:spPr>
            <a:xfrm rot="10800000" flipH="1">
              <a:off x="147637" y="2226448"/>
              <a:ext cx="7724776" cy="1196975"/>
            </a:xfrm>
            <a:prstGeom prst="snip1Rect">
              <a:avLst>
                <a:gd name="adj" fmla="val 40451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2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637" y="2004597"/>
            <a:ext cx="7724776" cy="119419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" name="한쪽 모서리가 잘린 사각형 1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419100" y="767082"/>
            <a:ext cx="8391525" cy="5409881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1pPr>
            <a:lvl2pPr marL="514350" indent="-171450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2pPr>
            <a:lvl3pPr marL="857250" indent="-171450">
              <a:buFont typeface="Wingdings" panose="05000000000000000000" pitchFamily="2" charset="2"/>
              <a:buChar char="Ø"/>
              <a:defRPr sz="1400">
                <a:latin typeface="+mn-ea"/>
                <a:ea typeface="+mn-ea"/>
              </a:defRPr>
            </a:lvl3pPr>
            <a:lvl4pPr marL="1200150" indent="-171450">
              <a:buFont typeface="Wingdings" panose="05000000000000000000" pitchFamily="2" charset="2"/>
              <a:buChar char="ü"/>
              <a:defRPr sz="1200">
                <a:latin typeface="+mn-ea"/>
                <a:ea typeface="+mn-ea"/>
              </a:defRPr>
            </a:lvl4pPr>
            <a:lvl5pPr marL="1543050" indent="-171450">
              <a:buFont typeface="맑은 고딕" panose="020B0503020000020004" pitchFamily="50" charset="-127"/>
              <a:buChar char="─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 넷째 수준</a:t>
            </a:r>
          </a:p>
        </p:txBody>
      </p:sp>
      <p:sp>
        <p:nvSpPr>
          <p:cNvPr id="10" name="한쪽 모서리가 잘린 사각형 9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5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0" name="한쪽 모서리가 잘린 사각형 19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한쪽 모서리가 잘린 사각형 18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5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604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99" y="1491739"/>
            <a:ext cx="3649128" cy="3625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00088" y="1345152"/>
            <a:ext cx="7829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Thank</a:t>
            </a:r>
            <a:r>
              <a:rPr lang="en-US" altLang="ko-KR" sz="72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72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you</a:t>
            </a:r>
          </a:p>
          <a:p>
            <a:pPr algn="ctr"/>
            <a:r>
              <a:rPr lang="en-US" altLang="ko-KR" sz="24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algn="ctr"/>
            <a:r>
              <a:rPr lang="en-US" altLang="ko-KR" sz="138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Q</a:t>
            </a:r>
            <a:r>
              <a:rPr lang="en-US" altLang="ko-KR" sz="80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&amp;</a:t>
            </a:r>
            <a:r>
              <a:rPr lang="en-US" altLang="ko-KR" sz="138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A</a:t>
            </a:r>
            <a:endParaRPr lang="en-US" altLang="ko-KR" sz="13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r>
              <a:rPr lang="en-US" altLang="ko-KR"/>
              <a:t>2020/10/31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BE442C3-9F1D-4293-B001-C642B8E1F21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779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E4CD32A-D0CB-499F-BA14-BB9D69191C51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717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9D2EF0C-10B6-4BAC-8C1F-3F5472E286D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0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0A2AF-849B-451D-9737-47E67AEA6CFD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25E83-C66E-45D8-AFF1-6789143A80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0" r:id="rId2"/>
    <p:sldLayoutId id="2147483742" r:id="rId3"/>
    <p:sldLayoutId id="2147483734" r:id="rId4"/>
    <p:sldLayoutId id="2147483739" r:id="rId5"/>
    <p:sldLayoutId id="2147483741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r>
              <a:rPr lang="en-US" altLang="ko-KR"/>
              <a:t>2020/10/31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sldNum="0" hdr="0" ftr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269847"/>
            <a:ext cx="6858000" cy="2387600"/>
          </a:xfrm>
        </p:spPr>
        <p:txBody>
          <a:bodyPr>
            <a:normAutofit fontScale="90000"/>
          </a:bodyPr>
          <a:lstStyle/>
          <a:p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PWM</a:t>
            </a:r>
            <a:r>
              <a:rPr lang="ko-KR" altLang="en-US" sz="4000" dirty="0"/>
              <a:t>을 이용한</a:t>
            </a:r>
            <a:r>
              <a:rPr lang="en-US" altLang="ko-KR" sz="4000" dirty="0"/>
              <a:t> </a:t>
            </a:r>
            <a:r>
              <a:rPr lang="ko-KR" altLang="en-US" sz="4000" dirty="0"/>
              <a:t>모터 제어</a:t>
            </a:r>
            <a:br>
              <a:rPr lang="en-US" altLang="ko-KR" sz="4000" dirty="0"/>
            </a:br>
            <a:r>
              <a:rPr lang="en-US" altLang="ko-KR" sz="3100" dirty="0"/>
              <a:t>(6</a:t>
            </a:r>
            <a:r>
              <a:rPr lang="ko-KR" altLang="en-US" sz="3100" dirty="0"/>
              <a:t>주차</a:t>
            </a:r>
            <a:r>
              <a:rPr lang="en-US" altLang="ko-KR" sz="3100" dirty="0"/>
              <a:t>)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568058"/>
            <a:ext cx="6858000" cy="165576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RRL</a:t>
            </a:r>
          </a:p>
          <a:p>
            <a:r>
              <a:rPr lang="ko-KR" altLang="en-US" sz="1600" dirty="0"/>
              <a:t>공성진</a:t>
            </a:r>
            <a:endParaRPr lang="en-US" altLang="ko-KR" sz="1600" dirty="0"/>
          </a:p>
          <a:p>
            <a:r>
              <a:rPr lang="en-US" altLang="ko-KR" sz="1600" dirty="0"/>
              <a:t>2021.11.03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041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015DB-2959-4CA3-A2AB-28A80820774A}"/>
              </a:ext>
            </a:extLst>
          </p:cNvPr>
          <p:cNvSpPr txBox="1"/>
          <p:nvPr/>
        </p:nvSpPr>
        <p:spPr>
          <a:xfrm>
            <a:off x="1302589" y="194028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리니어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C18A6-6E08-41A3-AD91-A7C9E3738AFF}"/>
              </a:ext>
            </a:extLst>
          </p:cNvPr>
          <p:cNvSpPr txBox="1"/>
          <p:nvPr/>
        </p:nvSpPr>
        <p:spPr>
          <a:xfrm>
            <a:off x="1160882" y="2622430"/>
            <a:ext cx="251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회로가 간단함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노이즈가 작음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발열이 심함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강압만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03AB1-2F45-4450-BA17-2FA46291A1A0}"/>
              </a:ext>
            </a:extLst>
          </p:cNvPr>
          <p:cNvSpPr txBox="1"/>
          <p:nvPr/>
        </p:nvSpPr>
        <p:spPr>
          <a:xfrm>
            <a:off x="4787661" y="196263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스위칭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5F24E-0B58-42AE-A7D7-DB3385F64F58}"/>
              </a:ext>
            </a:extLst>
          </p:cNvPr>
          <p:cNvSpPr txBox="1"/>
          <p:nvPr/>
        </p:nvSpPr>
        <p:spPr>
          <a:xfrm>
            <a:off x="4783975" y="2622430"/>
            <a:ext cx="3562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회로가 복잡함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스위칭에 의한 </a:t>
            </a:r>
            <a:r>
              <a:rPr lang="ko-KR" altLang="en-US" dirty="0">
                <a:solidFill>
                  <a:srgbClr val="FF0000"/>
                </a:solidFill>
              </a:rPr>
              <a:t>노이즈가 있음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발열이 적음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강압</a:t>
            </a:r>
            <a:r>
              <a:rPr lang="en-US" altLang="ko-KR" dirty="0"/>
              <a:t>, </a:t>
            </a:r>
            <a:r>
              <a:rPr lang="ko-KR" altLang="en-US" dirty="0" err="1"/>
              <a:t>승압</a:t>
            </a:r>
            <a:r>
              <a:rPr lang="ko-KR" altLang="en-US" dirty="0"/>
              <a:t> 모두 가능</a:t>
            </a:r>
          </a:p>
        </p:txBody>
      </p:sp>
    </p:spTree>
    <p:extLst>
      <p:ext uri="{BB962C8B-B14F-4D97-AF65-F5344CB8AC3E}">
        <p14:creationId xmlns:p14="http://schemas.microsoft.com/office/powerpoint/2010/main" val="272928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8C20A-15D9-42CF-9E2E-58C17D8F02B3}"/>
              </a:ext>
            </a:extLst>
          </p:cNvPr>
          <p:cNvSpPr txBox="1"/>
          <p:nvPr/>
        </p:nvSpPr>
        <p:spPr>
          <a:xfrm>
            <a:off x="677078" y="1019911"/>
            <a:ext cx="1884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LM2576T-5</a:t>
            </a:r>
            <a:endParaRPr lang="ko-KR" altLang="en-US" sz="2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394397-5A94-4DDF-B40A-C50F5554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8" y="1701323"/>
            <a:ext cx="1371791" cy="191479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B2F217E-DDA1-4C4F-BD65-C5CBC5E2C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5" y="4112617"/>
            <a:ext cx="1764834" cy="12069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45501F-17CC-4EDB-A979-6631D6018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877" y="1597666"/>
            <a:ext cx="5953956" cy="251495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D9F8D85-14FA-43B1-A78A-3F392EA74B00}"/>
              </a:ext>
            </a:extLst>
          </p:cNvPr>
          <p:cNvCxnSpPr>
            <a:cxnSpLocks/>
          </p:cNvCxnSpPr>
          <p:nvPr/>
        </p:nvCxnSpPr>
        <p:spPr>
          <a:xfrm>
            <a:off x="2311879" y="5244860"/>
            <a:ext cx="107830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D4D71E-F0E7-43F2-A17B-E412A206390F}"/>
              </a:ext>
            </a:extLst>
          </p:cNvPr>
          <p:cNvSpPr txBox="1"/>
          <p:nvPr/>
        </p:nvSpPr>
        <p:spPr>
          <a:xfrm>
            <a:off x="3390181" y="5111251"/>
            <a:ext cx="380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1.4V~Vin</a:t>
            </a:r>
            <a:r>
              <a:rPr lang="ko-KR" altLang="en-US" sz="1500" dirty="0"/>
              <a:t> 사이의 전압이 이 핀에 인가되면 </a:t>
            </a:r>
            <a:r>
              <a:rPr lang="ko-KR" altLang="en-US" sz="1500" dirty="0" err="1"/>
              <a:t>레귤레이터는</a:t>
            </a:r>
            <a:r>
              <a:rPr lang="ko-KR" altLang="en-US" sz="1500" dirty="0"/>
              <a:t> </a:t>
            </a:r>
            <a:r>
              <a:rPr lang="en-US" altLang="ko-KR" sz="1500" dirty="0"/>
              <a:t>OFF</a:t>
            </a:r>
            <a:r>
              <a:rPr lang="ko-KR" altLang="en-US" sz="1500" dirty="0"/>
              <a:t>됨</a:t>
            </a:r>
            <a:endParaRPr lang="en-US" altLang="ko-KR" sz="1500" dirty="0"/>
          </a:p>
          <a:p>
            <a:r>
              <a:rPr lang="en-US" altLang="ko-KR" sz="1500" dirty="0"/>
              <a:t>open </a:t>
            </a:r>
            <a:r>
              <a:rPr lang="ko-KR" altLang="en-US" sz="1500" dirty="0"/>
              <a:t>되어있거나 </a:t>
            </a:r>
            <a:r>
              <a:rPr lang="en-US" altLang="ko-KR" sz="1500" dirty="0"/>
              <a:t>1.4V</a:t>
            </a:r>
            <a:r>
              <a:rPr lang="ko-KR" altLang="en-US" sz="1500" dirty="0"/>
              <a:t>보다 낮은 전압이 </a:t>
            </a:r>
            <a:r>
              <a:rPr lang="ko-KR" altLang="en-US" sz="1500" dirty="0" err="1"/>
              <a:t>인가될때는</a:t>
            </a:r>
            <a:r>
              <a:rPr lang="ko-KR" altLang="en-US" sz="1500" dirty="0"/>
              <a:t> </a:t>
            </a:r>
            <a:r>
              <a:rPr lang="ko-KR" altLang="en-US" sz="1500" dirty="0" err="1"/>
              <a:t>레귤레이터는</a:t>
            </a:r>
            <a:r>
              <a:rPr lang="ko-KR" altLang="en-US" sz="1500" dirty="0"/>
              <a:t> </a:t>
            </a:r>
            <a:r>
              <a:rPr lang="en-US" altLang="ko-KR" sz="1500" dirty="0"/>
              <a:t>ON</a:t>
            </a:r>
            <a:r>
              <a:rPr lang="ko-KR" altLang="en-US" sz="1500" dirty="0"/>
              <a:t>상태가 됨</a:t>
            </a:r>
          </a:p>
        </p:txBody>
      </p:sp>
    </p:spTree>
    <p:extLst>
      <p:ext uri="{BB962C8B-B14F-4D97-AF65-F5344CB8AC3E}">
        <p14:creationId xmlns:p14="http://schemas.microsoft.com/office/powerpoint/2010/main" val="325465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8C20A-15D9-42CF-9E2E-58C17D8F02B3}"/>
              </a:ext>
            </a:extLst>
          </p:cNvPr>
          <p:cNvSpPr txBox="1"/>
          <p:nvPr/>
        </p:nvSpPr>
        <p:spPr>
          <a:xfrm>
            <a:off x="677078" y="1019911"/>
            <a:ext cx="18849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LM2576T-5</a:t>
            </a:r>
            <a:endParaRPr lang="ko-KR" altLang="en-US" sz="2500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B03B308-8809-414E-A334-4A66D148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0" y="3041065"/>
            <a:ext cx="8867956" cy="14724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83B03A-1946-4AA7-8BDB-253F9342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0" y="2077751"/>
            <a:ext cx="8764439" cy="704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793791-8EA4-46CD-86AB-1BA2D97BC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66" y="4817087"/>
            <a:ext cx="3116764" cy="3278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7A575F-0138-41C1-9E61-390CD343A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6" y="1689533"/>
            <a:ext cx="8764439" cy="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98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FB3318-796B-4DA9-983F-9D5A19D97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1" y="1178787"/>
            <a:ext cx="4801270" cy="3534268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132B4A5-CFE8-402E-8E7B-66308DB91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80" y="1242899"/>
            <a:ext cx="3311442" cy="353426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A17B1AE-9747-4D09-9D5A-B2B1E9670CC7}"/>
              </a:ext>
            </a:extLst>
          </p:cNvPr>
          <p:cNvSpPr/>
          <p:nvPr/>
        </p:nvSpPr>
        <p:spPr>
          <a:xfrm>
            <a:off x="5762445" y="3191079"/>
            <a:ext cx="474453" cy="1725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8861757-EF3E-4071-9263-7CC2F2101634}"/>
              </a:ext>
            </a:extLst>
          </p:cNvPr>
          <p:cNvSpPr/>
          <p:nvPr/>
        </p:nvSpPr>
        <p:spPr>
          <a:xfrm>
            <a:off x="3992773" y="1368725"/>
            <a:ext cx="579227" cy="2530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528C29-FA04-4806-B085-98CEBEA99A21}"/>
              </a:ext>
            </a:extLst>
          </p:cNvPr>
          <p:cNvSpPr txBox="1"/>
          <p:nvPr/>
        </p:nvSpPr>
        <p:spPr>
          <a:xfrm>
            <a:off x="603851" y="5079191"/>
            <a:ext cx="26741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인덕터 </a:t>
            </a:r>
            <a:r>
              <a:rPr lang="en-US" altLang="ko-KR" sz="1500" dirty="0"/>
              <a:t>: 150uH</a:t>
            </a:r>
          </a:p>
          <a:p>
            <a:r>
              <a:rPr lang="ko-KR" altLang="en-US" sz="1500" dirty="0"/>
              <a:t>다이오드 </a:t>
            </a:r>
            <a:r>
              <a:rPr lang="en-US" altLang="ko-KR" sz="1500" dirty="0"/>
              <a:t>: 1N5822</a:t>
            </a:r>
            <a:endParaRPr lang="ko-KR" alt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0DF38-A7E4-4649-B266-FC66B2C70534}"/>
              </a:ext>
            </a:extLst>
          </p:cNvPr>
          <p:cNvSpPr txBox="1"/>
          <p:nvPr/>
        </p:nvSpPr>
        <p:spPr>
          <a:xfrm>
            <a:off x="3364301" y="5160781"/>
            <a:ext cx="602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Trr</a:t>
            </a:r>
            <a:r>
              <a:rPr lang="en-US" altLang="ko-KR" dirty="0"/>
              <a:t> : Reverse Recovery Time</a:t>
            </a:r>
          </a:p>
          <a:p>
            <a:r>
              <a:rPr lang="en-US" altLang="ko-KR" dirty="0"/>
              <a:t>ON</a:t>
            </a:r>
            <a:r>
              <a:rPr lang="ko-KR" altLang="en-US" dirty="0"/>
              <a:t> 상태에서 완전한 </a:t>
            </a:r>
            <a:r>
              <a:rPr lang="en-US" altLang="ko-KR" dirty="0"/>
              <a:t>OFF </a:t>
            </a:r>
            <a:r>
              <a:rPr lang="ko-KR" altLang="en-US" dirty="0"/>
              <a:t>상태가 되기까지 걸리는 시간</a:t>
            </a:r>
          </a:p>
        </p:txBody>
      </p:sp>
    </p:spTree>
    <p:extLst>
      <p:ext uri="{BB962C8B-B14F-4D97-AF65-F5344CB8AC3E}">
        <p14:creationId xmlns:p14="http://schemas.microsoft.com/office/powerpoint/2010/main" val="1809714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PWM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4CB1A-E8C2-4CBF-90A4-E5F62A5031C3}"/>
              </a:ext>
            </a:extLst>
          </p:cNvPr>
          <p:cNvSpPr txBox="1"/>
          <p:nvPr/>
        </p:nvSpPr>
        <p:spPr>
          <a:xfrm>
            <a:off x="1112807" y="1554807"/>
            <a:ext cx="6280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PWM : Pulse Width Modulation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500" dirty="0"/>
              <a:t>일정한 주기 내에서 </a:t>
            </a:r>
            <a:r>
              <a:rPr lang="en-US" altLang="ko-KR" sz="1500" dirty="0"/>
              <a:t>duty</a:t>
            </a:r>
            <a:r>
              <a:rPr lang="ko-KR" altLang="en-US" sz="1500" dirty="0"/>
              <a:t>비를 변화시켜서 평균 전압을 제어함</a:t>
            </a:r>
            <a:endParaRPr lang="en-US" altLang="ko-KR" sz="1500" dirty="0"/>
          </a:p>
          <a:p>
            <a:r>
              <a:rPr lang="en-US" altLang="ko-KR" sz="1500" dirty="0"/>
              <a:t>MCU</a:t>
            </a:r>
            <a:r>
              <a:rPr lang="ko-KR" altLang="en-US" sz="1500" dirty="0"/>
              <a:t>의 타이머</a:t>
            </a:r>
            <a:r>
              <a:rPr lang="en-US" altLang="ko-KR" sz="1500" dirty="0"/>
              <a:t>/</a:t>
            </a:r>
            <a:r>
              <a:rPr lang="ko-KR" altLang="en-US" sz="1500" dirty="0"/>
              <a:t>카운터를 이용하여 제어함</a:t>
            </a:r>
            <a:endParaRPr lang="en-US" altLang="ko-KR" sz="1500" dirty="0"/>
          </a:p>
          <a:p>
            <a:endParaRPr lang="en-US" altLang="ko-KR" sz="1500" dirty="0"/>
          </a:p>
          <a:p>
            <a:endParaRPr lang="ko-KR" altLang="en-US" sz="1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50CEF4-CDC5-403C-8FAC-77E31D8E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27" y="3215424"/>
            <a:ext cx="2681741" cy="666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BF81B3-A2C5-4C6E-B329-A248186F6719}"/>
              </a:ext>
            </a:extLst>
          </p:cNvPr>
          <p:cNvSpPr txBox="1"/>
          <p:nvPr/>
        </p:nvSpPr>
        <p:spPr>
          <a:xfrm>
            <a:off x="4755217" y="3165894"/>
            <a:ext cx="2908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분주비</a:t>
            </a:r>
            <a:r>
              <a:rPr lang="ko-KR" altLang="en-US" dirty="0"/>
              <a:t> </a:t>
            </a:r>
            <a:r>
              <a:rPr lang="en-US" altLang="ko-KR" dirty="0"/>
              <a:t>: 64</a:t>
            </a:r>
          </a:p>
          <a:p>
            <a:r>
              <a:rPr lang="en-US" altLang="ko-KR" dirty="0"/>
              <a:t>TOP : 31250</a:t>
            </a:r>
          </a:p>
          <a:p>
            <a:r>
              <a:rPr lang="en-US" altLang="ko-KR" dirty="0" err="1"/>
              <a:t>Fclk</a:t>
            </a:r>
            <a:r>
              <a:rPr lang="en-US" altLang="ko-KR" dirty="0"/>
              <a:t> : 16MHz</a:t>
            </a:r>
          </a:p>
          <a:p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4us</a:t>
            </a:r>
            <a:r>
              <a:rPr lang="ko-KR" altLang="en-US" dirty="0"/>
              <a:t>마다 </a:t>
            </a:r>
            <a:r>
              <a:rPr lang="en-US" altLang="ko-KR" dirty="0"/>
              <a:t>TCNT</a:t>
            </a:r>
            <a:r>
              <a:rPr lang="ko-KR" altLang="en-US" dirty="0"/>
              <a:t>값</a:t>
            </a:r>
            <a:r>
              <a:rPr lang="en-US" altLang="ko-KR" dirty="0"/>
              <a:t> 1 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F(</a:t>
            </a:r>
            <a:r>
              <a:rPr lang="en-US" altLang="ko-KR" dirty="0" err="1"/>
              <a:t>OCnPCPWM</a:t>
            </a:r>
            <a:r>
              <a:rPr lang="en-US" altLang="ko-KR" dirty="0"/>
              <a:t>) = 4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dirty="0"/>
              <a:t>PWM </a:t>
            </a:r>
            <a:r>
              <a:rPr lang="ko-KR" altLang="en-US" dirty="0"/>
              <a:t>한 주기 </a:t>
            </a:r>
            <a:r>
              <a:rPr lang="en-US" altLang="ko-KR" dirty="0"/>
              <a:t>: 0.25</a:t>
            </a:r>
            <a:r>
              <a:rPr lang="ko-KR" altLang="en-US" dirty="0"/>
              <a:t>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A9B30-83D2-4F05-836E-6F4ACCD1FB1A}"/>
              </a:ext>
            </a:extLst>
          </p:cNvPr>
          <p:cNvSpPr txBox="1"/>
          <p:nvPr/>
        </p:nvSpPr>
        <p:spPr>
          <a:xfrm>
            <a:off x="8356825" y="3559069"/>
            <a:ext cx="4045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OCRn</a:t>
            </a:r>
            <a:r>
              <a:rPr lang="en-US" altLang="ko-KR" dirty="0"/>
              <a:t> </a:t>
            </a:r>
            <a:r>
              <a:rPr lang="ko-KR" altLang="en-US" dirty="0"/>
              <a:t>값의 설정을 통해 한 주기 내에서 원하는 </a:t>
            </a:r>
            <a:r>
              <a:rPr lang="en-US" altLang="ko-KR" dirty="0"/>
              <a:t>duty</a:t>
            </a:r>
            <a:r>
              <a:rPr lang="ko-KR" altLang="en-US" dirty="0"/>
              <a:t>비를 </a:t>
            </a:r>
            <a:r>
              <a:rPr lang="ko-KR" altLang="en-US" dirty="0" err="1"/>
              <a:t>만들어냄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31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PWM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텍스트, 실내, 선반이(가) 표시된 사진&#10;&#10;자동 생성된 설명">
            <a:extLst>
              <a:ext uri="{FF2B5EF4-FFF2-40B4-BE49-F238E27FC236}">
                <a16:creationId xmlns:a16="http://schemas.microsoft.com/office/drawing/2014/main" id="{553CC606-4402-4583-8EF5-A3418D8CD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220" y="1073988"/>
            <a:ext cx="4045792" cy="4382219"/>
          </a:xfrm>
          <a:prstGeom prst="rect">
            <a:avLst/>
          </a:prstGeom>
        </p:spPr>
      </p:pic>
      <p:pic>
        <p:nvPicPr>
          <p:cNvPr id="9" name="그림 8" descr="텍스트, 실내, 자동판매기이(가) 표시된 사진&#10;&#10;자동 생성된 설명">
            <a:extLst>
              <a:ext uri="{FF2B5EF4-FFF2-40B4-BE49-F238E27FC236}">
                <a16:creationId xmlns:a16="http://schemas.microsoft.com/office/drawing/2014/main" id="{A79890D2-AACD-462F-B3E1-C4CCC8AF7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7691" y="1146994"/>
            <a:ext cx="4046400" cy="423620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4FB5812-43C3-4EDE-8C53-26E268A6937D}"/>
              </a:ext>
            </a:extLst>
          </p:cNvPr>
          <p:cNvSpPr/>
          <p:nvPr/>
        </p:nvSpPr>
        <p:spPr>
          <a:xfrm>
            <a:off x="8103166" y="3568461"/>
            <a:ext cx="955828" cy="2530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EB0F95-D8BB-4970-A1BD-9D334A35B1EE}"/>
              </a:ext>
            </a:extLst>
          </p:cNvPr>
          <p:cNvSpPr/>
          <p:nvPr/>
        </p:nvSpPr>
        <p:spPr>
          <a:xfrm>
            <a:off x="3416148" y="3467819"/>
            <a:ext cx="955828" cy="2530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BBEB1-038B-4D85-92EB-9E660694676D}"/>
              </a:ext>
            </a:extLst>
          </p:cNvPr>
          <p:cNvSpPr txBox="1"/>
          <p:nvPr/>
        </p:nvSpPr>
        <p:spPr>
          <a:xfrm>
            <a:off x="2671717" y="3383795"/>
            <a:ext cx="77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74ms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6B794-9D86-4C64-AE66-A234EB85DBC8}"/>
              </a:ext>
            </a:extLst>
          </p:cNvPr>
          <p:cNvSpPr txBox="1"/>
          <p:nvPr/>
        </p:nvSpPr>
        <p:spPr>
          <a:xfrm>
            <a:off x="7216439" y="3536194"/>
            <a:ext cx="89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250ms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ABAD5-4A1A-48AB-8FCB-27892D657260}"/>
              </a:ext>
            </a:extLst>
          </p:cNvPr>
          <p:cNvSpPr txBox="1"/>
          <p:nvPr/>
        </p:nvSpPr>
        <p:spPr>
          <a:xfrm>
            <a:off x="1492370" y="5408762"/>
            <a:ext cx="380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74/250 = </a:t>
            </a:r>
            <a:r>
              <a:rPr lang="ko-KR" altLang="en-US" dirty="0"/>
              <a:t>약 </a:t>
            </a:r>
            <a:r>
              <a:rPr lang="en-US" altLang="ko-KR" dirty="0"/>
              <a:t>30%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AD0A6A-645B-4E52-B7AE-AF79C1CC2057}"/>
              </a:ext>
            </a:extLst>
          </p:cNvPr>
          <p:cNvSpPr txBox="1"/>
          <p:nvPr/>
        </p:nvSpPr>
        <p:spPr>
          <a:xfrm>
            <a:off x="3588588" y="752101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Duty</a:t>
            </a:r>
            <a:r>
              <a:rPr lang="ko-KR" altLang="en-US" dirty="0"/>
              <a:t>비 </a:t>
            </a:r>
            <a:r>
              <a:rPr lang="en-US" altLang="ko-KR" dirty="0"/>
              <a:t>30%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128635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PWM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ABAD5-4A1A-48AB-8FCB-27892D657260}"/>
              </a:ext>
            </a:extLst>
          </p:cNvPr>
          <p:cNvSpPr txBox="1"/>
          <p:nvPr/>
        </p:nvSpPr>
        <p:spPr>
          <a:xfrm>
            <a:off x="1492370" y="5408762"/>
            <a:ext cx="380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150/250 = 60%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AD0A6A-645B-4E52-B7AE-AF79C1CC2057}"/>
              </a:ext>
            </a:extLst>
          </p:cNvPr>
          <p:cNvSpPr txBox="1"/>
          <p:nvPr/>
        </p:nvSpPr>
        <p:spPr>
          <a:xfrm>
            <a:off x="3588588" y="752101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Duty</a:t>
            </a:r>
            <a:r>
              <a:rPr lang="ko-KR" altLang="en-US" dirty="0"/>
              <a:t>비 </a:t>
            </a:r>
            <a:r>
              <a:rPr lang="en-US" altLang="ko-KR" dirty="0"/>
              <a:t>60% </a:t>
            </a:r>
            <a:r>
              <a:rPr lang="ko-KR" altLang="en-US" dirty="0"/>
              <a:t>설정</a:t>
            </a:r>
          </a:p>
        </p:txBody>
      </p:sp>
      <p:pic>
        <p:nvPicPr>
          <p:cNvPr id="4" name="그림 3" descr="텍스트, 실내, 전자기기, 선반이(가) 표시된 사진&#10;&#10;자동 생성된 설명">
            <a:extLst>
              <a:ext uri="{FF2B5EF4-FFF2-40B4-BE49-F238E27FC236}">
                <a16:creationId xmlns:a16="http://schemas.microsoft.com/office/drawing/2014/main" id="{7B998BE1-EBE4-402F-9250-2516AB9B43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83074" y="1200606"/>
            <a:ext cx="4082152" cy="4285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3092A6-E2C5-435F-A598-1B63357CE1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038" y="1130343"/>
            <a:ext cx="4046400" cy="438997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018066D-DAE5-43A2-8650-644A4A40D3F7}"/>
              </a:ext>
            </a:extLst>
          </p:cNvPr>
          <p:cNvSpPr/>
          <p:nvPr/>
        </p:nvSpPr>
        <p:spPr>
          <a:xfrm>
            <a:off x="3588588" y="3648974"/>
            <a:ext cx="955828" cy="2530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D5042F4-F663-4045-8D9A-1DD1D8C0CDFC}"/>
              </a:ext>
            </a:extLst>
          </p:cNvPr>
          <p:cNvSpPr/>
          <p:nvPr/>
        </p:nvSpPr>
        <p:spPr>
          <a:xfrm>
            <a:off x="7978564" y="3585713"/>
            <a:ext cx="955828" cy="25304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7BB74C-51E4-4DCC-A678-C0B988A59B4E}"/>
              </a:ext>
            </a:extLst>
          </p:cNvPr>
          <p:cNvSpPr txBox="1"/>
          <p:nvPr/>
        </p:nvSpPr>
        <p:spPr>
          <a:xfrm>
            <a:off x="2703865" y="3532683"/>
            <a:ext cx="98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150ms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7FFA2-E30F-4686-95F1-D503415FB1F5}"/>
              </a:ext>
            </a:extLst>
          </p:cNvPr>
          <p:cNvSpPr txBox="1"/>
          <p:nvPr/>
        </p:nvSpPr>
        <p:spPr>
          <a:xfrm>
            <a:off x="7168938" y="3469422"/>
            <a:ext cx="98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250ms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10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59A433-BA2A-46DE-9447-41085827A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" y="1902760"/>
            <a:ext cx="3028351" cy="1466850"/>
          </a:xfrm>
          <a:prstGeom prst="rect">
            <a:avLst/>
          </a:prstGeom>
        </p:spPr>
      </p:pic>
      <p:pic>
        <p:nvPicPr>
          <p:cNvPr id="9" name="그림 8" descr="스포츠, 바벨이(가) 표시된 사진&#10;&#10;자동 생성된 설명">
            <a:extLst>
              <a:ext uri="{FF2B5EF4-FFF2-40B4-BE49-F238E27FC236}">
                <a16:creationId xmlns:a16="http://schemas.microsoft.com/office/drawing/2014/main" id="{B7AE8CCB-5F42-4086-BF83-7E924337A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6" y="4301604"/>
            <a:ext cx="2079446" cy="1833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0FBCFE-4CA1-4F69-96A0-C3E715685E8B}"/>
              </a:ext>
            </a:extLst>
          </p:cNvPr>
          <p:cNvSpPr txBox="1"/>
          <p:nvPr/>
        </p:nvSpPr>
        <p:spPr>
          <a:xfrm>
            <a:off x="349611" y="4116938"/>
            <a:ext cx="172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로터리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928794-9DE8-4335-82FD-EF087AA751AB}"/>
              </a:ext>
            </a:extLst>
          </p:cNvPr>
          <p:cNvSpPr txBox="1"/>
          <p:nvPr/>
        </p:nvSpPr>
        <p:spPr>
          <a:xfrm>
            <a:off x="379564" y="1673530"/>
            <a:ext cx="172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리니어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88B4-8991-4000-B3EE-6781E29E1DB2}"/>
              </a:ext>
            </a:extLst>
          </p:cNvPr>
          <p:cNvCxnSpPr>
            <a:cxnSpLocks/>
          </p:cNvCxnSpPr>
          <p:nvPr/>
        </p:nvCxnSpPr>
        <p:spPr>
          <a:xfrm>
            <a:off x="3372929" y="4011284"/>
            <a:ext cx="0" cy="24348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7071E2-F29F-4D83-B67C-EA443FED2727}"/>
              </a:ext>
            </a:extLst>
          </p:cNvPr>
          <p:cNvCxnSpPr>
            <a:cxnSpLocks/>
          </p:cNvCxnSpPr>
          <p:nvPr/>
        </p:nvCxnSpPr>
        <p:spPr>
          <a:xfrm>
            <a:off x="3372929" y="1578635"/>
            <a:ext cx="0" cy="21997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400748-AFBD-49FA-B9DE-D36A80D2B325}"/>
              </a:ext>
            </a:extLst>
          </p:cNvPr>
          <p:cNvSpPr txBox="1"/>
          <p:nvPr/>
        </p:nvSpPr>
        <p:spPr>
          <a:xfrm>
            <a:off x="3631244" y="2007761"/>
            <a:ext cx="1552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Absolute</a:t>
            </a:r>
            <a:endParaRPr lang="ko-KR" altLang="en-US" sz="2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195095-7C6F-4FBA-8C60-7C0799BF30EA}"/>
              </a:ext>
            </a:extLst>
          </p:cNvPr>
          <p:cNvSpPr txBox="1"/>
          <p:nvPr/>
        </p:nvSpPr>
        <p:spPr>
          <a:xfrm>
            <a:off x="3631242" y="2838051"/>
            <a:ext cx="19754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Incremental</a:t>
            </a:r>
            <a:endParaRPr lang="ko-KR" altLang="en-US" sz="2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E8453C-FA1B-4EB6-B64F-9AB89DCD3F16}"/>
              </a:ext>
            </a:extLst>
          </p:cNvPr>
          <p:cNvSpPr txBox="1"/>
          <p:nvPr/>
        </p:nvSpPr>
        <p:spPr>
          <a:xfrm>
            <a:off x="3631244" y="4390667"/>
            <a:ext cx="1552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Absolute</a:t>
            </a:r>
            <a:endParaRPr lang="ko-KR" altLang="en-US" sz="2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782612-2534-4741-A197-92E7186045CC}"/>
              </a:ext>
            </a:extLst>
          </p:cNvPr>
          <p:cNvSpPr txBox="1"/>
          <p:nvPr/>
        </p:nvSpPr>
        <p:spPr>
          <a:xfrm>
            <a:off x="3631242" y="5228727"/>
            <a:ext cx="19754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Incremental</a:t>
            </a:r>
            <a:endParaRPr lang="ko-KR" altLang="en-US" sz="2500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E7A6D77-BBCB-4693-8230-5700F4769F7D}"/>
              </a:ext>
            </a:extLst>
          </p:cNvPr>
          <p:cNvCxnSpPr>
            <a:cxnSpLocks/>
          </p:cNvCxnSpPr>
          <p:nvPr/>
        </p:nvCxnSpPr>
        <p:spPr>
          <a:xfrm>
            <a:off x="6475563" y="1536317"/>
            <a:ext cx="0" cy="49098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D2D3F2-2342-4608-BB98-EB867F43D703}"/>
              </a:ext>
            </a:extLst>
          </p:cNvPr>
          <p:cNvSpPr txBox="1"/>
          <p:nvPr/>
        </p:nvSpPr>
        <p:spPr>
          <a:xfrm>
            <a:off x="6898258" y="2814918"/>
            <a:ext cx="1656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광학식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자기식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레이저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9470EC-B796-4818-BA53-334B865D4E64}"/>
              </a:ext>
            </a:extLst>
          </p:cNvPr>
          <p:cNvSpPr txBox="1"/>
          <p:nvPr/>
        </p:nvSpPr>
        <p:spPr>
          <a:xfrm>
            <a:off x="271253" y="906425"/>
            <a:ext cx="8695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회전운동이나 직선운동을 하는 </a:t>
            </a:r>
            <a:r>
              <a:rPr lang="ko-KR" altLang="en-US"/>
              <a:t>물체의 위치와 속도를 전기적 신호로 출력하는 센서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09FDD-EBDC-469F-8E19-25EBC6E8A8DF}"/>
              </a:ext>
            </a:extLst>
          </p:cNvPr>
          <p:cNvSpPr txBox="1"/>
          <p:nvPr/>
        </p:nvSpPr>
        <p:spPr>
          <a:xfrm>
            <a:off x="389629" y="3196003"/>
            <a:ext cx="14319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직선운동 검출용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CFE09E-3DE8-435B-B1E6-33F6AA9F2A23}"/>
              </a:ext>
            </a:extLst>
          </p:cNvPr>
          <p:cNvSpPr txBox="1"/>
          <p:nvPr/>
        </p:nvSpPr>
        <p:spPr>
          <a:xfrm>
            <a:off x="376450" y="5976324"/>
            <a:ext cx="14319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회전운동 검출용</a:t>
            </a:r>
          </a:p>
        </p:txBody>
      </p:sp>
    </p:spTree>
    <p:extLst>
      <p:ext uri="{BB962C8B-B14F-4D97-AF65-F5344CB8AC3E}">
        <p14:creationId xmlns:p14="http://schemas.microsoft.com/office/powerpoint/2010/main" val="1284795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00748-AFBD-49FA-B9DE-D36A80D2B325}"/>
              </a:ext>
            </a:extLst>
          </p:cNvPr>
          <p:cNvSpPr txBox="1"/>
          <p:nvPr/>
        </p:nvSpPr>
        <p:spPr>
          <a:xfrm>
            <a:off x="361833" y="963224"/>
            <a:ext cx="1552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Absolute</a:t>
            </a:r>
            <a:endParaRPr lang="ko-KR" altLang="en-US" sz="2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195095-7C6F-4FBA-8C60-7C0799BF30EA}"/>
              </a:ext>
            </a:extLst>
          </p:cNvPr>
          <p:cNvSpPr txBox="1"/>
          <p:nvPr/>
        </p:nvSpPr>
        <p:spPr>
          <a:xfrm>
            <a:off x="361833" y="3677560"/>
            <a:ext cx="19754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Incremental</a:t>
            </a:r>
            <a:endParaRPr lang="ko-KR" alt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98AC7-3588-42C6-AD07-442060D7F724}"/>
              </a:ext>
            </a:extLst>
          </p:cNvPr>
          <p:cNvSpPr txBox="1"/>
          <p:nvPr/>
        </p:nvSpPr>
        <p:spPr>
          <a:xfrm>
            <a:off x="361833" y="4373372"/>
            <a:ext cx="501242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움직임의 변화량에 따라서 펄스 수를 카운트하여 얼만큼 회전하는지를 검출함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회전 또는 직선운동을 할 때마다 펄스의 횟수가 증가하여 물체의 회전위치</a:t>
            </a:r>
            <a:r>
              <a:rPr lang="en-US" altLang="ko-KR" sz="1500" dirty="0"/>
              <a:t>, </a:t>
            </a:r>
            <a:r>
              <a:rPr lang="ko-KR" altLang="en-US" sz="1500" dirty="0"/>
              <a:t>회전 속도를 측정할 수 있음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85A10-47C6-4B8F-BB6D-49AFC1EAFE65}"/>
              </a:ext>
            </a:extLst>
          </p:cNvPr>
          <p:cNvSpPr txBox="1"/>
          <p:nvPr/>
        </p:nvSpPr>
        <p:spPr>
          <a:xfrm>
            <a:off x="361833" y="1600432"/>
            <a:ext cx="482264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일정한 비율로 분할하여 분할된 위치마다</a:t>
            </a:r>
            <a:endParaRPr lang="en-US" altLang="ko-KR" sz="1500" dirty="0"/>
          </a:p>
          <a:p>
            <a:r>
              <a:rPr lang="ko-KR" altLang="en-US" sz="1500" dirty="0"/>
              <a:t>발생하는 전기적 신호를 지정함</a:t>
            </a:r>
            <a:r>
              <a:rPr lang="en-US" altLang="ko-KR" sz="1500" dirty="0"/>
              <a:t>(2</a:t>
            </a:r>
            <a:r>
              <a:rPr lang="ko-KR" altLang="en-US" sz="1500" dirty="0" err="1"/>
              <a:t>진코드</a:t>
            </a:r>
            <a:r>
              <a:rPr lang="en-US" altLang="ko-KR" sz="1500" dirty="0"/>
              <a:t>, BCD</a:t>
            </a:r>
            <a:r>
              <a:rPr lang="ko-KR" altLang="en-US" sz="1500" dirty="0"/>
              <a:t>코드 등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ko-KR" altLang="en-US" sz="1500" dirty="0"/>
              <a:t>물체의 움직임을 감지하여 그 위치에 맞게 발생한</a:t>
            </a:r>
            <a:endParaRPr lang="en-US" altLang="ko-KR" sz="1500" dirty="0"/>
          </a:p>
          <a:p>
            <a:r>
              <a:rPr lang="ko-KR" altLang="en-US" sz="1500" dirty="0"/>
              <a:t>전기적 신호를 통해 회전양을 검출함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항상 사용할 때마다 시작점으로의 복귀를 한 후 사용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CD114B-1FA4-4B0C-9360-797921F3F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44" y="3818960"/>
            <a:ext cx="3367932" cy="23553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6CDBB8-F7FF-4A07-88EC-EDC672DE0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44" y="862088"/>
            <a:ext cx="3367931" cy="2566912"/>
          </a:xfrm>
          <a:prstGeom prst="rect">
            <a:avLst/>
          </a:prstGeom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22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00748-AFBD-49FA-B9DE-D36A80D2B325}"/>
              </a:ext>
            </a:extLst>
          </p:cNvPr>
          <p:cNvSpPr txBox="1"/>
          <p:nvPr/>
        </p:nvSpPr>
        <p:spPr>
          <a:xfrm>
            <a:off x="361833" y="963224"/>
            <a:ext cx="1552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광학식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4D918-761F-46E4-BFBA-6C720FB3B2F6}"/>
              </a:ext>
            </a:extLst>
          </p:cNvPr>
          <p:cNvSpPr txBox="1"/>
          <p:nvPr/>
        </p:nvSpPr>
        <p:spPr>
          <a:xfrm>
            <a:off x="361833" y="1518250"/>
            <a:ext cx="8264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광 다이오드가 빛을 쏘고 내부에 있는 구멍을 통해 빛이 통과하거나 막히는 것을 반복하면서 바뀌는 빛의 세기를 감지해 위치를 측정함</a:t>
            </a:r>
          </a:p>
        </p:txBody>
      </p:sp>
      <p:pic>
        <p:nvPicPr>
          <p:cNvPr id="8" name="그림 7" descr="철물, 바벨, 기어이(가) 표시된 사진&#10;&#10;자동 생성된 설명">
            <a:extLst>
              <a:ext uri="{FF2B5EF4-FFF2-40B4-BE49-F238E27FC236}">
                <a16:creationId xmlns:a16="http://schemas.microsoft.com/office/drawing/2014/main" id="{A7B46A98-329D-4E0D-92D9-405B890B1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70" y="2462578"/>
            <a:ext cx="3172268" cy="3010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722620-0FC0-4F4D-BBC5-B4398FE27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1" y="2462578"/>
            <a:ext cx="3170567" cy="317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5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ACC2906-E5F2-4B4E-83BC-7DC47781B92A}"/>
              </a:ext>
            </a:extLst>
          </p:cNvPr>
          <p:cNvSpPr txBox="1">
            <a:spLocks/>
          </p:cNvSpPr>
          <p:nvPr/>
        </p:nvSpPr>
        <p:spPr>
          <a:xfrm>
            <a:off x="2410960" y="1585519"/>
            <a:ext cx="6733039" cy="4600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01   </a:t>
            </a:r>
            <a:r>
              <a:rPr lang="en-US" altLang="ko-KR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FeedBack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02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스위칭 </a:t>
            </a:r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레귤레이터와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리니어 </a:t>
            </a:r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레귤레이터의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차이</a:t>
            </a:r>
            <a:b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</a:b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PWM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이란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엔코더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05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모터 드라이버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lain" startAt="5"/>
            </a:pP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코드 소개 및 실습 영상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07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52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00748-AFBD-49FA-B9DE-D36A80D2B325}"/>
              </a:ext>
            </a:extLst>
          </p:cNvPr>
          <p:cNvSpPr txBox="1"/>
          <p:nvPr/>
        </p:nvSpPr>
        <p:spPr>
          <a:xfrm>
            <a:off x="241063" y="819745"/>
            <a:ext cx="30542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Hall effect (</a:t>
            </a:r>
            <a:r>
              <a:rPr lang="ko-KR" altLang="en-US" sz="2500" dirty="0" err="1"/>
              <a:t>홀효과</a:t>
            </a:r>
            <a:r>
              <a:rPr lang="en-US" altLang="ko-KR" sz="2500" dirty="0"/>
              <a:t>)</a:t>
            </a:r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6B6DC8-8CA4-4817-9D65-F16361FD3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2" y="1480979"/>
            <a:ext cx="5191850" cy="184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67F7E4-09CE-42F6-9294-FCA5DF166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9" y="3191065"/>
            <a:ext cx="4455951" cy="2390226"/>
          </a:xfrm>
          <a:prstGeom prst="rect">
            <a:avLst/>
          </a:prstGeom>
        </p:spPr>
      </p:pic>
      <p:pic>
        <p:nvPicPr>
          <p:cNvPr id="12" name="그림 11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B2064E42-F84E-453D-90BC-BA14A27C4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23306"/>
            <a:ext cx="4395705" cy="22637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0D89B5-9C6D-4332-B23A-96DC82422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06" y="842047"/>
            <a:ext cx="1505839" cy="12778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F6F6ED-429E-47A9-8C11-C40F3D83F981}"/>
              </a:ext>
            </a:extLst>
          </p:cNvPr>
          <p:cNvSpPr txBox="1"/>
          <p:nvPr/>
        </p:nvSpPr>
        <p:spPr>
          <a:xfrm>
            <a:off x="6892506" y="2191919"/>
            <a:ext cx="15958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/>
              <a:t>플레밍의</a:t>
            </a:r>
            <a:r>
              <a:rPr lang="ko-KR" altLang="en-US" sz="1300" dirty="0"/>
              <a:t> 왼손법칙</a:t>
            </a:r>
          </a:p>
        </p:txBody>
      </p:sp>
    </p:spTree>
    <p:extLst>
      <p:ext uri="{BB962C8B-B14F-4D97-AF65-F5344CB8AC3E}">
        <p14:creationId xmlns:p14="http://schemas.microsoft.com/office/powerpoint/2010/main" val="300008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00748-AFBD-49FA-B9DE-D36A80D2B325}"/>
              </a:ext>
            </a:extLst>
          </p:cNvPr>
          <p:cNvSpPr txBox="1"/>
          <p:nvPr/>
        </p:nvSpPr>
        <p:spPr>
          <a:xfrm>
            <a:off x="629253" y="961165"/>
            <a:ext cx="13476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/>
              <a:t>홀센서</a:t>
            </a:r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0A828A-9ED1-4D59-AA55-6B37E6163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2" y="1757456"/>
            <a:ext cx="4048690" cy="251495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C1188C4-FA63-409D-8D29-D6E356862D45}"/>
              </a:ext>
            </a:extLst>
          </p:cNvPr>
          <p:cNvCxnSpPr/>
          <p:nvPr/>
        </p:nvCxnSpPr>
        <p:spPr>
          <a:xfrm>
            <a:off x="2812211" y="3502325"/>
            <a:ext cx="483079" cy="1233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A39A83-A177-4A4B-87C3-0B6FF71F84EC}"/>
              </a:ext>
            </a:extLst>
          </p:cNvPr>
          <p:cNvSpPr txBox="1"/>
          <p:nvPr/>
        </p:nvSpPr>
        <p:spPr>
          <a:xfrm>
            <a:off x="2898474" y="4735902"/>
            <a:ext cx="229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Schmitt trigger </a:t>
            </a:r>
            <a:r>
              <a:rPr lang="ko-KR" altLang="en-US" dirty="0"/>
              <a:t>회로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2FE04A4-100F-4ACB-BF7D-6FB96A83132D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588691" y="3502325"/>
            <a:ext cx="585166" cy="14182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435BF06-AADF-4EA8-B8F7-516DD72EBD46}"/>
              </a:ext>
            </a:extLst>
          </p:cNvPr>
          <p:cNvSpPr txBox="1"/>
          <p:nvPr/>
        </p:nvSpPr>
        <p:spPr>
          <a:xfrm>
            <a:off x="365171" y="4920568"/>
            <a:ext cx="2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Small-signal amplifier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61C526-6E99-42CB-9DF7-7906C6D153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02" y="3502325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00748-AFBD-49FA-B9DE-D36A80D2B325}"/>
              </a:ext>
            </a:extLst>
          </p:cNvPr>
          <p:cNvSpPr txBox="1"/>
          <p:nvPr/>
        </p:nvSpPr>
        <p:spPr>
          <a:xfrm>
            <a:off x="637449" y="1237311"/>
            <a:ext cx="1501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홀센서</a:t>
            </a:r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0F1B26-EE26-4613-9303-378F6A24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8" y="2416024"/>
            <a:ext cx="2609850" cy="1943100"/>
          </a:xfrm>
          <a:prstGeom prst="rect">
            <a:avLst/>
          </a:prstGeom>
        </p:spPr>
      </p:pic>
      <p:pic>
        <p:nvPicPr>
          <p:cNvPr id="15" name="그림 14" descr="실내, 닫기이(가) 표시된 사진&#10;&#10;자동 생성된 설명">
            <a:extLst>
              <a:ext uri="{FF2B5EF4-FFF2-40B4-BE49-F238E27FC236}">
                <a16:creationId xmlns:a16="http://schemas.microsoft.com/office/drawing/2014/main" id="{965BF052-8B3F-4D8D-BC99-1AC22D77E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60" y="2198565"/>
            <a:ext cx="2657846" cy="2267266"/>
          </a:xfrm>
          <a:prstGeom prst="rect">
            <a:avLst/>
          </a:prstGeom>
        </p:spPr>
      </p:pic>
      <p:pic>
        <p:nvPicPr>
          <p:cNvPr id="18" name="그림 17" descr="실내, 플라스틱, 닫기이(가) 표시된 사진&#10;&#10;자동 생성된 설명">
            <a:extLst>
              <a:ext uri="{FF2B5EF4-FFF2-40B4-BE49-F238E27FC236}">
                <a16:creationId xmlns:a16="http://schemas.microsoft.com/office/drawing/2014/main" id="{BACB6457-A9C7-4336-932C-18D24ADE9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93" y="2198565"/>
            <a:ext cx="2657846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58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00748-AFBD-49FA-B9DE-D36A80D2B325}"/>
              </a:ext>
            </a:extLst>
          </p:cNvPr>
          <p:cNvSpPr txBox="1"/>
          <p:nvPr/>
        </p:nvSpPr>
        <p:spPr>
          <a:xfrm>
            <a:off x="577064" y="1073409"/>
            <a:ext cx="15014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/>
              <a:t>홀센서</a:t>
            </a:r>
            <a:endParaRPr lang="ko-KR" altLang="en-US" sz="2500" dirty="0"/>
          </a:p>
        </p:txBody>
      </p:sp>
      <p:pic>
        <p:nvPicPr>
          <p:cNvPr id="5" name="그림 4" descr="텍스트, 하늘, 다채로운, 안테나이(가) 표시된 사진&#10;&#10;자동 생성된 설명">
            <a:extLst>
              <a:ext uri="{FF2B5EF4-FFF2-40B4-BE49-F238E27FC236}">
                <a16:creationId xmlns:a16="http://schemas.microsoft.com/office/drawing/2014/main" id="{17CAB670-E2BB-4C04-A7A3-99360B63C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67" y="1900024"/>
            <a:ext cx="5849166" cy="3057952"/>
          </a:xfrm>
          <a:prstGeom prst="rect">
            <a:avLst/>
          </a:prstGeom>
        </p:spPr>
      </p:pic>
      <p:pic>
        <p:nvPicPr>
          <p:cNvPr id="10" name="그림 9" descr="실내, 닫기이(가) 표시된 사진&#10;&#10;자동 생성된 설명">
            <a:extLst>
              <a:ext uri="{FF2B5EF4-FFF2-40B4-BE49-F238E27FC236}">
                <a16:creationId xmlns:a16="http://schemas.microsoft.com/office/drawing/2014/main" id="{0ACBB311-5AB3-4721-AC4D-93C868E27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6" y="2459269"/>
            <a:ext cx="2657846" cy="2267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1D6CAD-02C2-4DAD-AD37-5398545D735E}"/>
              </a:ext>
            </a:extLst>
          </p:cNvPr>
          <p:cNvSpPr txBox="1"/>
          <p:nvPr/>
        </p:nvSpPr>
        <p:spPr>
          <a:xfrm>
            <a:off x="2078537" y="5193102"/>
            <a:ext cx="5090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두 센서에서 나온 신호들의 주기가 </a:t>
            </a:r>
            <a:r>
              <a:rPr lang="en-US" altLang="ko-KR" dirty="0"/>
              <a:t>¼ </a:t>
            </a:r>
            <a:r>
              <a:rPr lang="ko-KR" altLang="en-US" dirty="0"/>
              <a:t>만큼 떨어지도록 설계되어 있음</a:t>
            </a:r>
          </a:p>
        </p:txBody>
      </p:sp>
    </p:spTree>
    <p:extLst>
      <p:ext uri="{BB962C8B-B14F-4D97-AF65-F5344CB8AC3E}">
        <p14:creationId xmlns:p14="http://schemas.microsoft.com/office/powerpoint/2010/main" val="166229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4" name="그림 3" descr="텍스트, 하늘, 다채로운이(가) 표시된 사진&#10;&#10;자동 생성된 설명">
            <a:extLst>
              <a:ext uri="{FF2B5EF4-FFF2-40B4-BE49-F238E27FC236}">
                <a16:creationId xmlns:a16="http://schemas.microsoft.com/office/drawing/2014/main" id="{13E848BE-DCA4-4F8F-BDF2-B9D9BEBDB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3" y="2063311"/>
            <a:ext cx="4297755" cy="2172989"/>
          </a:xfrm>
          <a:prstGeom prst="rect">
            <a:avLst/>
          </a:prstGeom>
        </p:spPr>
      </p:pic>
      <p:pic>
        <p:nvPicPr>
          <p:cNvPr id="8" name="그림 7" descr="텍스트, 하늘, 다채로운이(가) 표시된 사진&#10;&#10;자동 생성된 설명">
            <a:extLst>
              <a:ext uri="{FF2B5EF4-FFF2-40B4-BE49-F238E27FC236}">
                <a16:creationId xmlns:a16="http://schemas.microsoft.com/office/drawing/2014/main" id="{67A9DEC1-713E-445E-9716-FA971D02A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26" y="2063311"/>
            <a:ext cx="4099712" cy="217298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80425B9-54ED-43DD-82ED-25B9FA77CD34}"/>
              </a:ext>
            </a:extLst>
          </p:cNvPr>
          <p:cNvSpPr/>
          <p:nvPr/>
        </p:nvSpPr>
        <p:spPr>
          <a:xfrm>
            <a:off x="3062378" y="2063311"/>
            <a:ext cx="897147" cy="3781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AC1CAB2-0A60-4A08-AB7D-BBE3EA29196D}"/>
              </a:ext>
            </a:extLst>
          </p:cNvPr>
          <p:cNvSpPr/>
          <p:nvPr/>
        </p:nvSpPr>
        <p:spPr>
          <a:xfrm>
            <a:off x="5474898" y="1964756"/>
            <a:ext cx="1419883" cy="3781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D82C1C6A-434B-4D5E-92C2-2A4BC80F6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931267"/>
              </p:ext>
            </p:extLst>
          </p:nvPr>
        </p:nvGraphicFramePr>
        <p:xfrm>
          <a:off x="1878371" y="4426805"/>
          <a:ext cx="5160784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196">
                  <a:extLst>
                    <a:ext uri="{9D8B030D-6E8A-4147-A177-3AD203B41FA5}">
                      <a16:colId xmlns:a16="http://schemas.microsoft.com/office/drawing/2014/main" val="1149440375"/>
                    </a:ext>
                  </a:extLst>
                </a:gridCol>
                <a:gridCol w="1290196">
                  <a:extLst>
                    <a:ext uri="{9D8B030D-6E8A-4147-A177-3AD203B41FA5}">
                      <a16:colId xmlns:a16="http://schemas.microsoft.com/office/drawing/2014/main" val="4233634171"/>
                    </a:ext>
                  </a:extLst>
                </a:gridCol>
                <a:gridCol w="1290196">
                  <a:extLst>
                    <a:ext uri="{9D8B030D-6E8A-4147-A177-3AD203B41FA5}">
                      <a16:colId xmlns:a16="http://schemas.microsoft.com/office/drawing/2014/main" val="3757884229"/>
                    </a:ext>
                  </a:extLst>
                </a:gridCol>
                <a:gridCol w="1290196">
                  <a:extLst>
                    <a:ext uri="{9D8B030D-6E8A-4147-A177-3AD203B41FA5}">
                      <a16:colId xmlns:a16="http://schemas.microsoft.com/office/drawing/2014/main" val="1468807196"/>
                    </a:ext>
                  </a:extLst>
                </a:gridCol>
              </a:tblGrid>
              <a:tr h="2542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시계 방향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반시계 방향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872297"/>
                  </a:ext>
                </a:extLst>
              </a:tr>
              <a:tr h="254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인터럽트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인터럽트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890016"/>
                  </a:ext>
                </a:extLst>
              </a:tr>
              <a:tr h="254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Rising 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 : HIGH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Rising 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 : LOW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863588"/>
                  </a:ext>
                </a:extLst>
              </a:tr>
              <a:tr h="254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Falling 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 : 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Falling 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 : HIGH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605757"/>
                  </a:ext>
                </a:extLst>
              </a:tr>
              <a:tr h="25429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Rising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 : LOW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Rising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 : HIGH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809646"/>
                  </a:ext>
                </a:extLst>
              </a:tr>
              <a:tr h="254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Falling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 : HIGH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Falling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 : LOW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98369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4EFC2DF-A0FB-4FC6-BBC6-684F6637E2BA}"/>
              </a:ext>
            </a:extLst>
          </p:cNvPr>
          <p:cNvSpPr txBox="1"/>
          <p:nvPr/>
        </p:nvSpPr>
        <p:spPr>
          <a:xfrm>
            <a:off x="464921" y="899473"/>
            <a:ext cx="23559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외부 인터럽트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FB9D84-9954-4834-B01C-2508E6B6D17B}"/>
              </a:ext>
            </a:extLst>
          </p:cNvPr>
          <p:cNvSpPr txBox="1"/>
          <p:nvPr/>
        </p:nvSpPr>
        <p:spPr>
          <a:xfrm>
            <a:off x="464921" y="1455955"/>
            <a:ext cx="6772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INT7~INT0</a:t>
            </a:r>
            <a:r>
              <a:rPr lang="ko-KR" altLang="en-US" sz="1500" dirty="0"/>
              <a:t>의 </a:t>
            </a:r>
            <a:r>
              <a:rPr lang="ko-KR" altLang="en-US" sz="1500" dirty="0" err="1"/>
              <a:t>외부핀</a:t>
            </a:r>
            <a:r>
              <a:rPr lang="ko-KR" altLang="en-US" sz="1500" dirty="0"/>
              <a:t> </a:t>
            </a:r>
            <a:r>
              <a:rPr lang="en-US" altLang="ko-KR" sz="1500" dirty="0"/>
              <a:t>8</a:t>
            </a:r>
            <a:r>
              <a:rPr lang="ko-KR" altLang="en-US" sz="1500" dirty="0"/>
              <a:t>개를 통해 입력되는 신호에 의해 발생하는 인터럽트</a:t>
            </a:r>
          </a:p>
        </p:txBody>
      </p:sp>
    </p:spTree>
    <p:extLst>
      <p:ext uri="{BB962C8B-B14F-4D97-AF65-F5344CB8AC3E}">
        <p14:creationId xmlns:p14="http://schemas.microsoft.com/office/powerpoint/2010/main" val="1095321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엔코더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07A5C2C-A641-4DF4-B6D9-148683B4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6" y="993855"/>
            <a:ext cx="3934374" cy="362953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7247904-DC14-47F0-BAE3-CE0C36CC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8" y="4510774"/>
            <a:ext cx="8869013" cy="1752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893F3-3BD7-43FB-B877-A4382A982F68}"/>
              </a:ext>
            </a:extLst>
          </p:cNvPr>
          <p:cNvSpPr txBox="1"/>
          <p:nvPr/>
        </p:nvSpPr>
        <p:spPr>
          <a:xfrm>
            <a:off x="483079" y="1807632"/>
            <a:ext cx="3206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모터</a:t>
            </a:r>
            <a:r>
              <a:rPr lang="en-US" altLang="ko-KR" sz="2500" dirty="0"/>
              <a:t>, </a:t>
            </a:r>
            <a:r>
              <a:rPr lang="ko-KR" altLang="en-US" sz="2500" dirty="0" err="1"/>
              <a:t>엔코더</a:t>
            </a:r>
            <a:r>
              <a:rPr lang="ko-KR" altLang="en-US" sz="2500" dirty="0"/>
              <a:t> 사양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FB796D-998B-47EA-A6A8-F0CB35C76057}"/>
              </a:ext>
            </a:extLst>
          </p:cNvPr>
          <p:cNvCxnSpPr/>
          <p:nvPr/>
        </p:nvCxnSpPr>
        <p:spPr>
          <a:xfrm>
            <a:off x="276045" y="5270740"/>
            <a:ext cx="754811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74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모터 드라이버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0E7415-78A3-4421-89F4-BA9CCF38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68" y="1866121"/>
            <a:ext cx="4007384" cy="2958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AAFFBB-B5EE-4CF2-B6E9-DB04472D8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02" y="1866121"/>
            <a:ext cx="3877216" cy="279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0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모터 드라이버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80D4E-7784-4C09-A9EC-54628204191C}"/>
              </a:ext>
            </a:extLst>
          </p:cNvPr>
          <p:cNvSpPr txBox="1"/>
          <p:nvPr/>
        </p:nvSpPr>
        <p:spPr>
          <a:xfrm>
            <a:off x="599451" y="1376738"/>
            <a:ext cx="22386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모터 드라이버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3A7B4-1170-4454-BA3A-819857B7325F}"/>
              </a:ext>
            </a:extLst>
          </p:cNvPr>
          <p:cNvSpPr txBox="1"/>
          <p:nvPr/>
        </p:nvSpPr>
        <p:spPr>
          <a:xfrm>
            <a:off x="490627" y="2141887"/>
            <a:ext cx="816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MCU </a:t>
            </a:r>
            <a:r>
              <a:rPr lang="ko-KR" altLang="en-US" dirty="0"/>
              <a:t>자체의 정격 전류가 모터의 필요치보다 낮음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일반적인 모터는 전원이 연결되면 한쪽으로만 회전함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반대로 회전시키려면 하드웨어적으로 모터의 입력 전원을 반전 </a:t>
            </a:r>
            <a:r>
              <a:rPr lang="ko-KR" altLang="en-US" dirty="0" err="1"/>
              <a:t>시켜줘야함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중간에 드라이브 회로나 모듈을 거쳐 전압</a:t>
            </a:r>
            <a:r>
              <a:rPr lang="en-US" altLang="ko-KR" dirty="0"/>
              <a:t>, </a:t>
            </a:r>
            <a:r>
              <a:rPr lang="ko-KR" altLang="en-US" dirty="0"/>
              <a:t>전류를 증폭시킴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모터 드라이버의 </a:t>
            </a:r>
            <a:r>
              <a:rPr lang="en-US" altLang="ko-KR" dirty="0"/>
              <a:t>H-Bridge</a:t>
            </a:r>
            <a:r>
              <a:rPr lang="ko-KR" altLang="en-US" dirty="0"/>
              <a:t>회로를 통해 모터의 회전 방향</a:t>
            </a:r>
            <a:r>
              <a:rPr lang="en-US" altLang="ko-KR" dirty="0"/>
              <a:t>, ON/OFF</a:t>
            </a:r>
            <a:r>
              <a:rPr lang="ko-KR" altLang="en-US" dirty="0"/>
              <a:t>도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제어할 수 있음</a:t>
            </a:r>
            <a:r>
              <a:rPr lang="en-US" altLang="ko-KR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681090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모터 드라이버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80D4E-7784-4C09-A9EC-54628204191C}"/>
              </a:ext>
            </a:extLst>
          </p:cNvPr>
          <p:cNvSpPr txBox="1"/>
          <p:nvPr/>
        </p:nvSpPr>
        <p:spPr>
          <a:xfrm>
            <a:off x="523154" y="931734"/>
            <a:ext cx="12422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L298N</a:t>
            </a:r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9379D2-028C-4E77-A001-B1395B02B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54" y="1719132"/>
            <a:ext cx="5058481" cy="3143689"/>
          </a:xfrm>
          <a:prstGeom prst="rect">
            <a:avLst/>
          </a:prstGeom>
        </p:spPr>
      </p:pic>
      <p:pic>
        <p:nvPicPr>
          <p:cNvPr id="11" name="그림 10" descr="텍스트, 철물이(가) 표시된 사진&#10;&#10;자동 생성된 설명">
            <a:extLst>
              <a:ext uri="{FF2B5EF4-FFF2-40B4-BE49-F238E27FC236}">
                <a16:creationId xmlns:a16="http://schemas.microsoft.com/office/drawing/2014/main" id="{4B587E6B-8DE7-461C-BC27-379383DA2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30" y="2425725"/>
            <a:ext cx="2516232" cy="22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모터 드라이버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80D4E-7784-4C09-A9EC-54628204191C}"/>
              </a:ext>
            </a:extLst>
          </p:cNvPr>
          <p:cNvSpPr txBox="1"/>
          <p:nvPr/>
        </p:nvSpPr>
        <p:spPr>
          <a:xfrm>
            <a:off x="503482" y="707447"/>
            <a:ext cx="12422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L298N</a:t>
            </a:r>
            <a:endParaRPr lang="ko-KR" altLang="en-US" sz="2500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F3048CE2-E8AB-44B7-91F5-B26F1E7A2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6" y="1318300"/>
            <a:ext cx="7392432" cy="2772162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59D8B73-64DE-4B65-8BB8-AB2645B5E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3" y="4224261"/>
            <a:ext cx="7490675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FeedBack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9258BA9-C8CD-47E6-8D39-A6D8AD1F2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3" y="741791"/>
            <a:ext cx="8682605" cy="52816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8FF6B-7759-4A16-9086-180773A2AC2E}"/>
              </a:ext>
            </a:extLst>
          </p:cNvPr>
          <p:cNvSpPr txBox="1"/>
          <p:nvPr/>
        </p:nvSpPr>
        <p:spPr>
          <a:xfrm>
            <a:off x="5922627" y="834524"/>
            <a:ext cx="16526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main </a:t>
            </a:r>
            <a:r>
              <a:rPr lang="ko-KR" altLang="en-US" sz="2500" dirty="0"/>
              <a:t>파일</a:t>
            </a:r>
          </a:p>
        </p:txBody>
      </p:sp>
    </p:spTree>
    <p:extLst>
      <p:ext uri="{BB962C8B-B14F-4D97-AF65-F5344CB8AC3E}">
        <p14:creationId xmlns:p14="http://schemas.microsoft.com/office/powerpoint/2010/main" val="1721719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모터 드라이버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80D4E-7784-4C09-A9EC-54628204191C}"/>
              </a:ext>
            </a:extLst>
          </p:cNvPr>
          <p:cNvSpPr txBox="1"/>
          <p:nvPr/>
        </p:nvSpPr>
        <p:spPr>
          <a:xfrm>
            <a:off x="160845" y="802338"/>
            <a:ext cx="12422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L298N</a:t>
            </a:r>
            <a:endParaRPr lang="ko-KR" altLang="en-US" sz="2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BC7CDEE-0070-4308-BDEB-BD9D23CF8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7" y="1201753"/>
            <a:ext cx="7947860" cy="510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52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4E04D61-D96D-4AB4-8093-64EBBC23D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5" y="1353459"/>
            <a:ext cx="8655352" cy="49524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모터 드라이버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80D4E-7784-4C09-A9EC-54628204191C}"/>
              </a:ext>
            </a:extLst>
          </p:cNvPr>
          <p:cNvSpPr txBox="1"/>
          <p:nvPr/>
        </p:nvSpPr>
        <p:spPr>
          <a:xfrm>
            <a:off x="160845" y="802338"/>
            <a:ext cx="12422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L298N</a:t>
            </a:r>
            <a:endParaRPr lang="ko-KR" altLang="en-US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F0565-0D85-4261-9F15-C7495BA3953F}"/>
              </a:ext>
            </a:extLst>
          </p:cNvPr>
          <p:cNvSpPr txBox="1"/>
          <p:nvPr/>
        </p:nvSpPr>
        <p:spPr>
          <a:xfrm>
            <a:off x="1811545" y="5830184"/>
            <a:ext cx="60298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모터의 전류를 모니터링하거나 피드백 </a:t>
            </a:r>
            <a:r>
              <a:rPr lang="ko-KR" altLang="en-US" dirty="0" err="1"/>
              <a:t>시키기위한</a:t>
            </a:r>
            <a:r>
              <a:rPr lang="ko-KR" altLang="en-US" dirty="0"/>
              <a:t> 기능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C0D5CF0-8533-4B3F-BD1B-404E35F10AE4}"/>
              </a:ext>
            </a:extLst>
          </p:cNvPr>
          <p:cNvCxnSpPr/>
          <p:nvPr/>
        </p:nvCxnSpPr>
        <p:spPr>
          <a:xfrm>
            <a:off x="1975449" y="5434642"/>
            <a:ext cx="138023" cy="345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B680B82-F057-4D03-BBCA-5046F17F2419}"/>
              </a:ext>
            </a:extLst>
          </p:cNvPr>
          <p:cNvCxnSpPr/>
          <p:nvPr/>
        </p:nvCxnSpPr>
        <p:spPr>
          <a:xfrm flipH="1">
            <a:off x="6944264" y="5434642"/>
            <a:ext cx="129396" cy="395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34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모터 드라이버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80D4E-7784-4C09-A9EC-54628204191C}"/>
              </a:ext>
            </a:extLst>
          </p:cNvPr>
          <p:cNvSpPr txBox="1"/>
          <p:nvPr/>
        </p:nvSpPr>
        <p:spPr>
          <a:xfrm>
            <a:off x="160845" y="802338"/>
            <a:ext cx="12422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L298N</a:t>
            </a:r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C4A770-553A-47EE-9B6A-7957D0CB9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00" y="1279392"/>
            <a:ext cx="7829168" cy="4782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AF87CB-0080-44D9-B492-07C772291FFA}"/>
              </a:ext>
            </a:extLst>
          </p:cNvPr>
          <p:cNvSpPr txBox="1"/>
          <p:nvPr/>
        </p:nvSpPr>
        <p:spPr>
          <a:xfrm>
            <a:off x="3528204" y="1590754"/>
            <a:ext cx="343331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FF0000"/>
                </a:solidFill>
              </a:rPr>
              <a:t>모터의 역기전력 방지를 위해 다이오드를 사용함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FF0000"/>
                </a:solidFill>
              </a:rPr>
              <a:t>PWM </a:t>
            </a:r>
            <a:r>
              <a:rPr lang="ko-KR" altLang="en-US" sz="1500" dirty="0">
                <a:solidFill>
                  <a:srgbClr val="FF0000"/>
                </a:solidFill>
              </a:rPr>
              <a:t>제어의 경우 빠른 속도로 </a:t>
            </a:r>
            <a:r>
              <a:rPr lang="en-US" altLang="ko-KR" sz="1500" dirty="0">
                <a:solidFill>
                  <a:srgbClr val="FF0000"/>
                </a:solidFill>
              </a:rPr>
              <a:t>ON/OFF</a:t>
            </a:r>
            <a:r>
              <a:rPr lang="ko-KR" altLang="en-US" sz="1500" dirty="0">
                <a:solidFill>
                  <a:srgbClr val="FF0000"/>
                </a:solidFill>
              </a:rPr>
              <a:t>가 반복되므로 회복속도가</a:t>
            </a:r>
            <a:endParaRPr lang="en-US" altLang="ko-KR" sz="1500" dirty="0">
              <a:solidFill>
                <a:srgbClr val="FF0000"/>
              </a:solidFill>
            </a:endParaRPr>
          </a:p>
          <a:p>
            <a:r>
              <a:rPr lang="ko-KR" altLang="en-US" sz="1500" dirty="0">
                <a:solidFill>
                  <a:srgbClr val="FF0000"/>
                </a:solidFill>
              </a:rPr>
              <a:t>    빠른 다이오드를 사용해야함</a:t>
            </a:r>
          </a:p>
        </p:txBody>
      </p:sp>
    </p:spTree>
    <p:extLst>
      <p:ext uri="{BB962C8B-B14F-4D97-AF65-F5344CB8AC3E}">
        <p14:creationId xmlns:p14="http://schemas.microsoft.com/office/powerpoint/2010/main" val="2689515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42DFAAD-C1F6-42AF-A8DE-142701CFC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776378"/>
            <a:ext cx="8945592" cy="5460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코드 소개 및 실습 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C68CE-8FF3-4FAD-88E2-17F75937CEFF}"/>
              </a:ext>
            </a:extLst>
          </p:cNvPr>
          <p:cNvSpPr txBox="1"/>
          <p:nvPr/>
        </p:nvSpPr>
        <p:spPr>
          <a:xfrm>
            <a:off x="5287993" y="776378"/>
            <a:ext cx="17425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main </a:t>
            </a:r>
            <a:r>
              <a:rPr lang="ko-KR" altLang="en-US" sz="2500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416260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3FF48E-E460-4AAA-9D3B-545E72F8A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8" y="741872"/>
            <a:ext cx="8824822" cy="55295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코드 소개 및 실습 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865B3-82B6-4E96-AFB3-385D18F5CDBD}"/>
              </a:ext>
            </a:extLst>
          </p:cNvPr>
          <p:cNvSpPr txBox="1"/>
          <p:nvPr/>
        </p:nvSpPr>
        <p:spPr>
          <a:xfrm>
            <a:off x="7134046" y="478025"/>
            <a:ext cx="1742535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main </a:t>
            </a:r>
            <a:r>
              <a:rPr lang="ko-KR" altLang="en-US" sz="2500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3827131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3A0CBA-194D-49F6-AD83-A5040596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776377"/>
            <a:ext cx="8850701" cy="55676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코드 소개 및 실습 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1B851-743E-4A19-95FC-46B26917EF14}"/>
              </a:ext>
            </a:extLst>
          </p:cNvPr>
          <p:cNvSpPr txBox="1"/>
          <p:nvPr/>
        </p:nvSpPr>
        <p:spPr>
          <a:xfrm>
            <a:off x="7263442" y="598796"/>
            <a:ext cx="1742535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main </a:t>
            </a:r>
            <a:r>
              <a:rPr lang="ko-KR" altLang="en-US" sz="2500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730888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C65A234-B37A-461D-93BC-AEF70B416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3" y="654071"/>
            <a:ext cx="8660921" cy="56051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코드 소개 및 실습 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1B851-743E-4A19-95FC-46B26917EF14}"/>
              </a:ext>
            </a:extLst>
          </p:cNvPr>
          <p:cNvSpPr txBox="1"/>
          <p:nvPr/>
        </p:nvSpPr>
        <p:spPr>
          <a:xfrm>
            <a:off x="4810390" y="5118116"/>
            <a:ext cx="3830128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타이머</a:t>
            </a:r>
            <a:r>
              <a:rPr lang="en-US" altLang="ko-KR" sz="2500" dirty="0"/>
              <a:t>/</a:t>
            </a:r>
            <a:r>
              <a:rPr lang="ko-KR" altLang="en-US" sz="2500" dirty="0"/>
              <a:t>카운터</a:t>
            </a:r>
            <a:r>
              <a:rPr lang="en-US" altLang="ko-KR" sz="2500" dirty="0"/>
              <a:t> </a:t>
            </a:r>
            <a:r>
              <a:rPr lang="ko-KR" altLang="en-US" sz="2500" dirty="0"/>
              <a:t>소스파일</a:t>
            </a:r>
          </a:p>
        </p:txBody>
      </p:sp>
    </p:spTree>
    <p:extLst>
      <p:ext uri="{BB962C8B-B14F-4D97-AF65-F5344CB8AC3E}">
        <p14:creationId xmlns:p14="http://schemas.microsoft.com/office/powerpoint/2010/main" val="2612078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6BF47F3-D067-4AD1-99A9-9B98E6A96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" y="724619"/>
            <a:ext cx="8928341" cy="55295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코드 소개 및 실습 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1B851-743E-4A19-95FC-46B26917EF14}"/>
              </a:ext>
            </a:extLst>
          </p:cNvPr>
          <p:cNvSpPr txBox="1"/>
          <p:nvPr/>
        </p:nvSpPr>
        <p:spPr>
          <a:xfrm>
            <a:off x="5201729" y="724619"/>
            <a:ext cx="3830128" cy="477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타이머</a:t>
            </a:r>
            <a:r>
              <a:rPr lang="en-US" altLang="ko-KR" sz="2500" dirty="0"/>
              <a:t>/</a:t>
            </a:r>
            <a:r>
              <a:rPr lang="ko-KR" altLang="en-US" sz="2500" dirty="0"/>
              <a:t>카운터</a:t>
            </a:r>
            <a:r>
              <a:rPr lang="en-US" altLang="ko-KR" sz="2500" dirty="0"/>
              <a:t> </a:t>
            </a:r>
            <a:r>
              <a:rPr lang="ko-KR" altLang="en-US" sz="2500" dirty="0"/>
              <a:t>소스파일</a:t>
            </a:r>
          </a:p>
        </p:txBody>
      </p:sp>
    </p:spTree>
    <p:extLst>
      <p:ext uri="{BB962C8B-B14F-4D97-AF65-F5344CB8AC3E}">
        <p14:creationId xmlns:p14="http://schemas.microsoft.com/office/powerpoint/2010/main" val="4064727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코드 소개 및 실습 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118" y="6014850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5" name="PWM 모터제어 실습영상">
            <a:hlinkClick r:id="" action="ppaction://media"/>
            <a:extLst>
              <a:ext uri="{FF2B5EF4-FFF2-40B4-BE49-F238E27FC236}">
                <a16:creationId xmlns:a16="http://schemas.microsoft.com/office/drawing/2014/main" id="{8398185E-C0C7-42AB-A597-BD57DB39C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847" y="944592"/>
            <a:ext cx="6785223" cy="47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3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65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FeedBack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69EC086-4A41-431F-9CE9-A28CF0FA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7" y="1048623"/>
            <a:ext cx="8819765" cy="41319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BE1477-C41B-4133-9619-902E2206D540}"/>
              </a:ext>
            </a:extLst>
          </p:cNvPr>
          <p:cNvSpPr txBox="1"/>
          <p:nvPr/>
        </p:nvSpPr>
        <p:spPr>
          <a:xfrm>
            <a:off x="6002553" y="885597"/>
            <a:ext cx="22773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인터럽트 코드</a:t>
            </a:r>
            <a:endParaRPr lang="en-US" altLang="ko-KR" sz="2500" dirty="0"/>
          </a:p>
        </p:txBody>
      </p:sp>
    </p:spTree>
    <p:extLst>
      <p:ext uri="{BB962C8B-B14F-4D97-AF65-F5344CB8AC3E}">
        <p14:creationId xmlns:p14="http://schemas.microsoft.com/office/powerpoint/2010/main" val="154363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dirty="0" err="1"/>
              <a:t>FeedBack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USART 실습영상 피드백">
            <a:hlinkClick r:id="" action="ppaction://media"/>
            <a:extLst>
              <a:ext uri="{FF2B5EF4-FFF2-40B4-BE49-F238E27FC236}">
                <a16:creationId xmlns:a16="http://schemas.microsoft.com/office/drawing/2014/main" id="{27350F78-3ED2-4E4E-B3AF-CB3E92C03A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5414" y="1325140"/>
            <a:ext cx="4573171" cy="39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5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6E6DF-F544-4C2F-90A4-9F6636392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0" y="1770217"/>
            <a:ext cx="3077004" cy="1924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0015DB-2959-4CA3-A2AB-28A80820774A}"/>
              </a:ext>
            </a:extLst>
          </p:cNvPr>
          <p:cNvSpPr txBox="1"/>
          <p:nvPr/>
        </p:nvSpPr>
        <p:spPr>
          <a:xfrm>
            <a:off x="1199014" y="14744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리니어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B1F1C-3511-411B-A12D-569D116355D9}"/>
              </a:ext>
            </a:extLst>
          </p:cNvPr>
          <p:cNvSpPr txBox="1"/>
          <p:nvPr/>
        </p:nvSpPr>
        <p:spPr>
          <a:xfrm>
            <a:off x="3968562" y="2014065"/>
            <a:ext cx="248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Vout</a:t>
            </a:r>
            <a:r>
              <a:rPr lang="en-US" altLang="ko-KR" dirty="0"/>
              <a:t> = (1+R2/R3)</a:t>
            </a:r>
            <a:r>
              <a:rPr lang="en-US" altLang="ko-KR" dirty="0" err="1"/>
              <a:t>Vref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884CA-716C-48A4-AD44-4B6D3A10E59D}"/>
              </a:ext>
            </a:extLst>
          </p:cNvPr>
          <p:cNvSpPr txBox="1"/>
          <p:nvPr/>
        </p:nvSpPr>
        <p:spPr>
          <a:xfrm>
            <a:off x="680960" y="3694536"/>
            <a:ext cx="80113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연산증폭기의 </a:t>
            </a:r>
            <a:r>
              <a:rPr lang="ko-KR" altLang="en-US" sz="1500" dirty="0" err="1"/>
              <a:t>비반전</a:t>
            </a:r>
            <a:r>
              <a:rPr lang="ko-KR" altLang="en-US" sz="1500" dirty="0"/>
              <a:t> 단자에 걸리는 기준전압은 변하지 않음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샘플회로에서 걸리는 전압에 변화가 생기면 제어소자인 트랜지스터에 전류 변화가 생김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샘플회로에 걸리는 전압이 조정되어 일정한 전압이 유지됨</a:t>
            </a:r>
          </a:p>
        </p:txBody>
      </p:sp>
    </p:spTree>
    <p:extLst>
      <p:ext uri="{BB962C8B-B14F-4D97-AF65-F5344CB8AC3E}">
        <p14:creationId xmlns:p14="http://schemas.microsoft.com/office/powerpoint/2010/main" val="83497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9598B-32F5-4424-A9D0-4486E48EADD0}"/>
              </a:ext>
            </a:extLst>
          </p:cNvPr>
          <p:cNvSpPr txBox="1"/>
          <p:nvPr/>
        </p:nvSpPr>
        <p:spPr>
          <a:xfrm>
            <a:off x="256401" y="83452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스위칭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8F6499-9452-4BD9-857A-80F2AD86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7" y="1367769"/>
            <a:ext cx="8962845" cy="426032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CD84ABD-4A23-45F3-B0CD-CDEAE909981E}"/>
              </a:ext>
            </a:extLst>
          </p:cNvPr>
          <p:cNvSpPr/>
          <p:nvPr/>
        </p:nvSpPr>
        <p:spPr>
          <a:xfrm>
            <a:off x="1865130" y="3068515"/>
            <a:ext cx="2950234" cy="211347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3A344F-612B-429E-BCF8-25D085396BE7}"/>
              </a:ext>
            </a:extLst>
          </p:cNvPr>
          <p:cNvSpPr txBox="1"/>
          <p:nvPr/>
        </p:nvSpPr>
        <p:spPr>
          <a:xfrm>
            <a:off x="549699" y="3429000"/>
            <a:ext cx="14947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PWM</a:t>
            </a:r>
            <a:r>
              <a:rPr lang="ko-KR" altLang="en-US" sz="2500" dirty="0">
                <a:solidFill>
                  <a:srgbClr val="FF0000"/>
                </a:solidFill>
              </a:rPr>
              <a:t> </a:t>
            </a:r>
            <a:r>
              <a:rPr lang="en-US" altLang="ko-KR" sz="2500" dirty="0">
                <a:solidFill>
                  <a:srgbClr val="FF0000"/>
                </a:solidFill>
              </a:rPr>
              <a:t>IC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A4716FE-998F-4D38-9FCA-AF4DBCAE3D5C}"/>
              </a:ext>
            </a:extLst>
          </p:cNvPr>
          <p:cNvSpPr/>
          <p:nvPr/>
        </p:nvSpPr>
        <p:spPr>
          <a:xfrm>
            <a:off x="5131666" y="3667527"/>
            <a:ext cx="1122485" cy="112782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DE0EDF-72B8-49C3-A9CF-E1120A8EEFB4}"/>
              </a:ext>
            </a:extLst>
          </p:cNvPr>
          <p:cNvSpPr txBox="1"/>
          <p:nvPr/>
        </p:nvSpPr>
        <p:spPr>
          <a:xfrm>
            <a:off x="5411088" y="3259405"/>
            <a:ext cx="12422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</a:rPr>
              <a:t>스위치</a:t>
            </a:r>
          </a:p>
        </p:txBody>
      </p:sp>
    </p:spTree>
    <p:extLst>
      <p:ext uri="{BB962C8B-B14F-4D97-AF65-F5344CB8AC3E}">
        <p14:creationId xmlns:p14="http://schemas.microsoft.com/office/powerpoint/2010/main" val="293165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49598B-32F5-4424-A9D0-4486E48EADD0}"/>
              </a:ext>
            </a:extLst>
          </p:cNvPr>
          <p:cNvSpPr txBox="1"/>
          <p:nvPr/>
        </p:nvSpPr>
        <p:spPr>
          <a:xfrm>
            <a:off x="256401" y="83452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스위칭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8F6499-9452-4BD9-857A-80F2AD86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" y="1386605"/>
            <a:ext cx="4980664" cy="236746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9CD84ABD-4A23-45F3-B0CD-CDEAE909981E}"/>
              </a:ext>
            </a:extLst>
          </p:cNvPr>
          <p:cNvSpPr/>
          <p:nvPr/>
        </p:nvSpPr>
        <p:spPr>
          <a:xfrm>
            <a:off x="1318403" y="2273378"/>
            <a:ext cx="1185489" cy="117445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3A344F-612B-429E-BCF8-25D085396BE7}"/>
              </a:ext>
            </a:extLst>
          </p:cNvPr>
          <p:cNvSpPr txBox="1"/>
          <p:nvPr/>
        </p:nvSpPr>
        <p:spPr>
          <a:xfrm>
            <a:off x="-45350" y="2566026"/>
            <a:ext cx="14861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PWM</a:t>
            </a:r>
            <a:r>
              <a:rPr lang="ko-KR" altLang="en-US" sz="2500" dirty="0">
                <a:solidFill>
                  <a:srgbClr val="FF0000"/>
                </a:solidFill>
              </a:rPr>
              <a:t> </a:t>
            </a:r>
            <a:r>
              <a:rPr lang="en-US" altLang="ko-KR" sz="2500" dirty="0">
                <a:solidFill>
                  <a:srgbClr val="FF0000"/>
                </a:solidFill>
              </a:rPr>
              <a:t>IC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A4716FE-998F-4D38-9FCA-AF4DBCAE3D5C}"/>
              </a:ext>
            </a:extLst>
          </p:cNvPr>
          <p:cNvSpPr/>
          <p:nvPr/>
        </p:nvSpPr>
        <p:spPr>
          <a:xfrm>
            <a:off x="2953806" y="2700002"/>
            <a:ext cx="451047" cy="4847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DE0EDF-72B8-49C3-A9CF-E1120A8EEFB4}"/>
              </a:ext>
            </a:extLst>
          </p:cNvPr>
          <p:cNvSpPr txBox="1"/>
          <p:nvPr/>
        </p:nvSpPr>
        <p:spPr>
          <a:xfrm>
            <a:off x="2601311" y="2222948"/>
            <a:ext cx="12237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</a:rPr>
              <a:t>스위치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59B49-7559-4ADF-9D0B-2F93EB7D483C}"/>
              </a:ext>
            </a:extLst>
          </p:cNvPr>
          <p:cNvSpPr txBox="1"/>
          <p:nvPr/>
        </p:nvSpPr>
        <p:spPr>
          <a:xfrm>
            <a:off x="710963" y="4205104"/>
            <a:ext cx="6228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DC </a:t>
            </a:r>
            <a:r>
              <a:rPr lang="ko-KR" altLang="en-US" sz="1500" dirty="0"/>
              <a:t>입력전압을 </a:t>
            </a:r>
            <a:r>
              <a:rPr lang="ko-KR" altLang="en-US" sz="1500" dirty="0" err="1"/>
              <a:t>스위칭하여</a:t>
            </a:r>
            <a:r>
              <a:rPr lang="ko-KR" altLang="en-US" sz="1500" dirty="0"/>
              <a:t> 시간 분할하고</a:t>
            </a:r>
            <a:r>
              <a:rPr lang="en-US" altLang="ko-KR" sz="1500" dirty="0"/>
              <a:t>, </a:t>
            </a:r>
            <a:r>
              <a:rPr lang="ko-KR" altLang="en-US" sz="1500" dirty="0"/>
              <a:t>인덕터와 </a:t>
            </a:r>
            <a:r>
              <a:rPr lang="ko-KR" altLang="en-US" sz="1500" dirty="0" err="1"/>
              <a:t>커패시터를</a:t>
            </a:r>
            <a:r>
              <a:rPr lang="ko-KR" altLang="en-US" sz="1500" dirty="0"/>
              <a:t> 통해 </a:t>
            </a:r>
            <a:r>
              <a:rPr lang="ko-KR" altLang="en-US" sz="1500" dirty="0" err="1"/>
              <a:t>평활화함으로써</a:t>
            </a:r>
            <a:r>
              <a:rPr lang="ko-KR" altLang="en-US" sz="1500" dirty="0"/>
              <a:t> 원하는 </a:t>
            </a:r>
            <a:r>
              <a:rPr lang="en-US" altLang="ko-KR" sz="1500" dirty="0"/>
              <a:t>DC </a:t>
            </a:r>
            <a:r>
              <a:rPr lang="ko-KR" altLang="en-US" sz="1500" dirty="0"/>
              <a:t>전압으로 변환함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피드백 회로를 통해 출력전압을 모니터링하는데 </a:t>
            </a:r>
            <a:r>
              <a:rPr lang="en-US" altLang="ko-KR" sz="1500" dirty="0"/>
              <a:t>PWM IC</a:t>
            </a:r>
            <a:r>
              <a:rPr lang="ko-KR" altLang="en-US" sz="1500" dirty="0"/>
              <a:t>가 이를 읽어 적절한 </a:t>
            </a:r>
            <a:r>
              <a:rPr lang="ko-KR" altLang="en-US" sz="1500" dirty="0" err="1"/>
              <a:t>듀티비로</a:t>
            </a:r>
            <a:r>
              <a:rPr lang="ko-KR" altLang="en-US" sz="1500" dirty="0"/>
              <a:t> 스위치를 </a:t>
            </a:r>
            <a:r>
              <a:rPr lang="en-US" altLang="ko-KR" sz="1500" dirty="0"/>
              <a:t>ON-OFF </a:t>
            </a:r>
            <a:r>
              <a:rPr lang="ko-KR" altLang="en-US" sz="1500" dirty="0"/>
              <a:t>하게 됨</a:t>
            </a:r>
            <a:endParaRPr lang="en-US" altLang="ko-KR" sz="1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BFAD32-5AEA-4C2A-A170-8AD2EEE4C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52" y="2209676"/>
            <a:ext cx="3929431" cy="14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4B51B8-0D20-4989-B60B-61E8DDBB9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2" y="1135895"/>
            <a:ext cx="6935168" cy="2095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49598B-32F5-4424-A9D0-4486E48EADD0}"/>
              </a:ext>
            </a:extLst>
          </p:cNvPr>
          <p:cNvSpPr txBox="1"/>
          <p:nvPr/>
        </p:nvSpPr>
        <p:spPr>
          <a:xfrm>
            <a:off x="653216" y="851009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스위칭 </a:t>
            </a:r>
            <a:r>
              <a:rPr lang="ko-KR" altLang="en-US" dirty="0" err="1"/>
              <a:t>레귤레이터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78A647-97BF-402D-941A-B9BF0FCBF860}"/>
              </a:ext>
            </a:extLst>
          </p:cNvPr>
          <p:cNvSpPr txBox="1"/>
          <p:nvPr/>
        </p:nvSpPr>
        <p:spPr>
          <a:xfrm>
            <a:off x="653215" y="3375501"/>
            <a:ext cx="739522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출력전압을 기준전압과 비교함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기준전압보다 낮은 경우 스위치가 </a:t>
            </a:r>
            <a:r>
              <a:rPr lang="en-US" altLang="ko-KR" sz="1500" dirty="0"/>
              <a:t>ON</a:t>
            </a:r>
            <a:r>
              <a:rPr lang="ko-KR" altLang="en-US" sz="1500" dirty="0"/>
              <a:t>되어 출력으로 전력을 공급함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이때 인덕터에 자기 에너지가 축적됨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출력전압이 기준전압보다 높아지면 스위치가 </a:t>
            </a:r>
            <a:r>
              <a:rPr lang="en-US" altLang="ko-KR" sz="1500" dirty="0"/>
              <a:t>OFF</a:t>
            </a:r>
            <a:r>
              <a:rPr lang="ko-KR" altLang="en-US" sz="1500" dirty="0"/>
              <a:t>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이때 인덕터에 축적된 에너지에 의해 전류가 출력 부하로 공급됨</a:t>
            </a:r>
            <a:r>
              <a:rPr lang="en-US" altLang="ko-KR" sz="15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인덕터의 자기 에너지가 소모되어 출력 전류가 낮아지면 다시 스위치가 </a:t>
            </a:r>
            <a:r>
              <a:rPr lang="en-US" altLang="ko-KR" sz="1500" dirty="0"/>
              <a:t>ON</a:t>
            </a:r>
            <a:r>
              <a:rPr lang="ko-KR" altLang="en-US" sz="1500" dirty="0"/>
              <a:t>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59279295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21081</TotalTime>
  <Words>798</Words>
  <Application>Microsoft Office PowerPoint</Application>
  <PresentationFormat>화면 슬라이드 쇼(4:3)</PresentationFormat>
  <Paragraphs>260</Paragraphs>
  <Slides>39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4" baseType="lpstr">
      <vt:lpstr>FM College Team</vt:lpstr>
      <vt:lpstr>HY견고딕</vt:lpstr>
      <vt:lpstr>HY견명조</vt:lpstr>
      <vt:lpstr>HY얕은샘물M</vt:lpstr>
      <vt:lpstr>굴림</vt:lpstr>
      <vt:lpstr>맑은 고딕</vt:lpstr>
      <vt:lpstr>Arial</vt:lpstr>
      <vt:lpstr>Forte</vt:lpstr>
      <vt:lpstr>Franklin Gothic Demi</vt:lpstr>
      <vt:lpstr>Symbol</vt:lpstr>
      <vt:lpstr>Tw Cen MT</vt:lpstr>
      <vt:lpstr>Wingdings</vt:lpstr>
      <vt:lpstr>Wingdings 2</vt:lpstr>
      <vt:lpstr>Office 테마</vt:lpstr>
      <vt:lpstr>가을</vt:lpstr>
      <vt:lpstr>  PWM을 이용한 모터 제어 (6주차) </vt:lpstr>
      <vt:lpstr>PowerPoint 프레젠테이션</vt:lpstr>
      <vt:lpstr>1. FeedBack</vt:lpstr>
      <vt:lpstr>1. FeedBack</vt:lpstr>
      <vt:lpstr>1. FeedBack</vt:lpstr>
      <vt:lpstr>2. 레귤레이터</vt:lpstr>
      <vt:lpstr>2. 레귤레이터</vt:lpstr>
      <vt:lpstr>2. 레귤레이터</vt:lpstr>
      <vt:lpstr>2. 레귤레이터</vt:lpstr>
      <vt:lpstr>2. 레귤레이터</vt:lpstr>
      <vt:lpstr>2. 레귤레이터</vt:lpstr>
      <vt:lpstr>2. 레귤레이터</vt:lpstr>
      <vt:lpstr>2. 레귤레이터</vt:lpstr>
      <vt:lpstr>3. PWM</vt:lpstr>
      <vt:lpstr>3. PWM</vt:lpstr>
      <vt:lpstr>3. PWM</vt:lpstr>
      <vt:lpstr>4. 엔코더</vt:lpstr>
      <vt:lpstr>4. 엔코더</vt:lpstr>
      <vt:lpstr>4. 엔코더</vt:lpstr>
      <vt:lpstr>4. 엔코더</vt:lpstr>
      <vt:lpstr>4. 엔코더</vt:lpstr>
      <vt:lpstr>4. 엔코더</vt:lpstr>
      <vt:lpstr>4. 엔코더</vt:lpstr>
      <vt:lpstr>4. 엔코더</vt:lpstr>
      <vt:lpstr>4. 엔코더</vt:lpstr>
      <vt:lpstr>5. 모터 드라이버</vt:lpstr>
      <vt:lpstr>5. 모터 드라이버</vt:lpstr>
      <vt:lpstr>5. 모터 드라이버</vt:lpstr>
      <vt:lpstr>5. 모터 드라이버</vt:lpstr>
      <vt:lpstr>5. 모터 드라이버</vt:lpstr>
      <vt:lpstr>5. 모터 드라이버</vt:lpstr>
      <vt:lpstr>5. 모터 드라이버</vt:lpstr>
      <vt:lpstr>6. 코드 소개 및 실습 영상</vt:lpstr>
      <vt:lpstr>6. 코드 소개 및 실습 영상</vt:lpstr>
      <vt:lpstr>6. 코드 소개 및 실습 영상</vt:lpstr>
      <vt:lpstr>6. 코드 소개 및 실습 영상</vt:lpstr>
      <vt:lpstr>6. 코드 소개 및 실습 영상</vt:lpstr>
      <vt:lpstr>6. 코드 소개 및 실습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Jisu Kim</dc:creator>
  <cp:lastModifiedBy>공성진</cp:lastModifiedBy>
  <cp:revision>314</cp:revision>
  <cp:lastPrinted>2015-03-30T03:55:36Z</cp:lastPrinted>
  <dcterms:created xsi:type="dcterms:W3CDTF">2015-01-07T14:56:26Z</dcterms:created>
  <dcterms:modified xsi:type="dcterms:W3CDTF">2021-11-25T09:48:52Z</dcterms:modified>
</cp:coreProperties>
</file>